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1"/>
  </p:sldMasterIdLst>
  <p:notesMasterIdLst>
    <p:notesMasterId r:id="rId47"/>
  </p:notesMasterIdLst>
  <p:handoutMasterIdLst>
    <p:handoutMasterId r:id="rId48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90" r:id="rId20"/>
    <p:sldId id="291" r:id="rId21"/>
    <p:sldId id="292" r:id="rId22"/>
    <p:sldId id="275" r:id="rId23"/>
    <p:sldId id="276" r:id="rId24"/>
    <p:sldId id="285" r:id="rId25"/>
    <p:sldId id="286" r:id="rId26"/>
    <p:sldId id="287" r:id="rId27"/>
    <p:sldId id="288" r:id="rId28"/>
    <p:sldId id="289" r:id="rId29"/>
    <p:sldId id="304" r:id="rId30"/>
    <p:sldId id="305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3" r:id="rId40"/>
    <p:sldId id="277" r:id="rId41"/>
    <p:sldId id="278" r:id="rId42"/>
    <p:sldId id="279" r:id="rId43"/>
    <p:sldId id="280" r:id="rId44"/>
    <p:sldId id="302" r:id="rId45"/>
    <p:sldId id="306" r:id="rId4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E51D080-0FA4-452C-BE9C-57B885F95115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8A2903-BD5A-4833-B0CA-AB5B8165171B}" type="datetime1">
              <a:rPr lang="ru-RU" smtClean="0"/>
              <a:t>28.05.2020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  <a:cs typeface="FreesiaUPC" panose="020B0502040204020203" pitchFamily="34" charset="-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ата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4DAEB3-2211-4CA3-9D23-0143FCF3926F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2E9B35-0826-45CC-9C2C-707B22DFAA83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C0063D-EDF2-4190-A726-B9B651F864E7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289488-0C23-4DC8-A9FA-240659547385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EFA117-2261-4A1D-8BE7-0B7E6A1366C0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9279E9-B6DA-4AB3-A7CE-B748E56BEA69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CF7452-61A3-4CDC-ACAB-74E5B4A7EF57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Номер слайда 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D00952-BE77-47A2-BE29-2226E2D6BB12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D5EF43-AECB-4459-AE90-3AFB54138C76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D0FAC8F-653F-479B-B209-9F30C9091843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36FD9FC9-5FD1-4E3B-B719-212F55599717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" dirty="0"/>
              <a:t>Щелкните, чтобы изменить стили текста образца слайда</a:t>
            </a:r>
          </a:p>
          <a:p>
            <a:pPr lvl="1" rtl="0"/>
            <a:r>
              <a:rPr lang="ru" dirty="0"/>
              <a:t>Второй уровень</a:t>
            </a:r>
          </a:p>
          <a:p>
            <a:pPr lvl="2" rtl="0"/>
            <a:r>
              <a:rPr lang="ru" dirty="0"/>
              <a:t>Третий уровень</a:t>
            </a:r>
          </a:p>
          <a:p>
            <a:pPr lvl="3" rtl="0"/>
            <a:r>
              <a:rPr lang="ru" dirty="0"/>
              <a:t>Четвертый уровень</a:t>
            </a:r>
          </a:p>
          <a:p>
            <a:pPr lvl="4" rtl="0"/>
            <a:r>
              <a:rPr lang="ru" dirty="0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428A7F57-8526-4A03-89D8-FFB0245E6649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vosxod112@yandex.ru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SKvosxod.102b@yandex.ru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r>
              <a:rPr lang="ru-RU" sz="6000" dirty="0"/>
              <a:t>Анкета кандидата для занесения на Доску Почета</a:t>
            </a:r>
            <a:endParaRPr lang="ru" sz="6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8"/>
            <a:ext cx="6269347" cy="1132631"/>
          </a:xfrm>
        </p:spPr>
        <p:txBody>
          <a:bodyPr rtlCol="0">
            <a:noAutofit/>
          </a:bodyPr>
          <a:lstStyle/>
          <a:p>
            <a:r>
              <a:rPr lang="ru-RU" sz="2000" b="1" dirty="0"/>
              <a:t>В НОМИНАЦИИ: «Лучшее предприятие жилищно-коммунального хозяйства, инженерной инфраструктуры»</a:t>
            </a:r>
            <a:endParaRPr lang="ru" sz="2000" b="1" dirty="0"/>
          </a:p>
        </p:txBody>
      </p:sp>
      <p:pic>
        <p:nvPicPr>
          <p:cNvPr id="5" name="Рисунок 4" descr="Изображение здания, места для сидения, скамейки, вид сбоку&#10;&#10;Автоматически созданное описание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D8F3D-BD17-43A0-A697-65C1E316A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300" dirty="0"/>
              <a:t>7.Контактное лицо</a:t>
            </a:r>
            <a:br>
              <a:rPr lang="ru-RU" sz="3300" dirty="0"/>
            </a:br>
            <a:r>
              <a:rPr lang="ru-RU" sz="2000" dirty="0"/>
              <a:t>(Ф.И.О., должность, контактный телефон, адрес электронной почты)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A0A27D-334A-4A3E-A786-71AF89868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219" y="812799"/>
            <a:ext cx="6443330" cy="52947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Главный бухгалтер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ООО «СК «Восход» - Чернухина Наталья Ивановна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Контактный тел.: 8-(472) 26-14-01, 31-39-66</a:t>
            </a:r>
            <a:endParaRPr lang="en-US" sz="18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e-mail</a:t>
            </a:r>
            <a:r>
              <a:rPr lang="ru-RU" sz="1800" b="1" dirty="0"/>
              <a:t>: </a:t>
            </a:r>
            <a:r>
              <a:rPr lang="en-US" sz="1800" b="1" dirty="0">
                <a:hlinkClick r:id="rId2"/>
              </a:rPr>
              <a:t>vosxod112@yandex</a:t>
            </a:r>
            <a:r>
              <a:rPr lang="ru-RU" sz="1800" b="1" dirty="0">
                <a:hlinkClick r:id="rId2"/>
              </a:rPr>
              <a:t>.</a:t>
            </a:r>
            <a:r>
              <a:rPr lang="en-US" sz="1800" b="1" dirty="0" err="1">
                <a:hlinkClick r:id="rId2"/>
              </a:rPr>
              <a:t>ru</a:t>
            </a:r>
            <a:endParaRPr lang="en-US" sz="18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Специалист по управлению персоналом – Козак Лариса Вячеславовна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Контактный тел.: 8-(472) 26-14-01</a:t>
            </a:r>
            <a:endParaRPr lang="en-US" sz="18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e-mail</a:t>
            </a:r>
            <a:r>
              <a:rPr lang="ru-RU" sz="1800" b="1" dirty="0"/>
              <a:t>: </a:t>
            </a:r>
            <a:r>
              <a:rPr lang="en-US" sz="1800" b="1" dirty="0">
                <a:hlinkClick r:id="rId2"/>
              </a:rPr>
              <a:t>vosxod112@yandex</a:t>
            </a:r>
            <a:r>
              <a:rPr lang="ru-RU" sz="1800" b="1" dirty="0">
                <a:hlinkClick r:id="rId2"/>
              </a:rPr>
              <a:t>.</a:t>
            </a:r>
            <a:r>
              <a:rPr lang="en-US" sz="1800" b="1" dirty="0" err="1">
                <a:hlinkClick r:id="rId2"/>
              </a:rPr>
              <a:t>ru</a:t>
            </a: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Главный инженер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ООО «СК «Восход» - Харашкевич Иван Петрович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Контактный тел.: 8-(472) 26-14-01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e-mail</a:t>
            </a:r>
            <a:r>
              <a:rPr lang="ru-RU" sz="1800" b="1" dirty="0"/>
              <a:t>: </a:t>
            </a:r>
            <a:r>
              <a:rPr lang="en-US" sz="1800" b="1" dirty="0">
                <a:hlinkClick r:id="rId2"/>
              </a:rPr>
              <a:t>vosxod112@yandex</a:t>
            </a:r>
            <a:r>
              <a:rPr lang="ru-RU" sz="1800" b="1" dirty="0">
                <a:hlinkClick r:id="rId2"/>
              </a:rPr>
              <a:t>.</a:t>
            </a:r>
            <a:r>
              <a:rPr lang="en-US" sz="1800" b="1" dirty="0" err="1">
                <a:hlinkClick r:id="rId2"/>
              </a:rPr>
              <a:t>ru</a:t>
            </a:r>
            <a:endParaRPr lang="en-US" sz="1800" b="1" dirty="0"/>
          </a:p>
          <a:p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9B3B36-4D73-4FD2-A119-55BCB3A7F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D0FAC8F-653F-479B-B209-9F30C9091843}" type="datetime1">
              <a:rPr lang="ru-RU" smtClean="0"/>
              <a:t>28.05.2020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0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683E6AE-689E-4CEA-B693-E7C122C9F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ru-RU" dirty="0"/>
              <a:t>8.Сведения о деятельности организации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C25449-0BA1-48AF-80B0-9523FEECA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33" y="1898248"/>
            <a:ext cx="11273742" cy="4444679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ea typeface="Times New Roman" panose="02020603050405020304" pitchFamily="18" charset="0"/>
              </a:rPr>
              <a:t>Как юридическое лицо Общество зарегистрировано «18» ноября 2014 года и присвоен ОГРН 1143123020017, о чем в едином государственном Реестре юридических лиц внесена запись и выдано свидетельство серия 31 №002434602. </a:t>
            </a:r>
            <a:r>
              <a:rPr lang="ru-RU" sz="1400" b="1" dirty="0">
                <a:solidFill>
                  <a:schemeClr val="tx1"/>
                </a:solidFill>
              </a:rPr>
              <a:t>Во исполнении жилищного законодательства Обществом получена лицензия на осуществление предпринимательской деятельности в сфере управления многоквартирными домами №84 от «20» апреля 2015 г.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Фактически Общество с ограниченной ответственностью «Сервисная компания «Восход» осуществляет работу по управлению и обслуживанию жилого фонда с «01» мая 2015 года, на основании заключенных договоров управления с 18 многоквартирными жилыми домами.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С момента создания предприятия применяется упрощенная система налогообложения, с объектом налогообложения «доходы, уменьшенные на величину расходов», (уведомление о переходе на упрощенную систему налогообложения по форме КНД 1150001 от 27 ноября 2014 г.). Имущество Общества учитывается на его самостоятельном балансе.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С «01» мая 2015 года в управлении Общества находилось – 18 многоквартирных жилых домов, с «01» июля 2015 года – 20 МКД, с «01» марта 2016 года – 67 МКД, с «01» июля 2016 г. – 68, с «01» апреля 2020 г. – 69.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Общество является собственником принадлежащего ему имущества и денежных средств, несет ответственность по своим обязательствам всем принадлежащим ему имуществом. Участники Общества имеют предусмотренные действующим законодательством РФ и настоящим Уставом Общества обязательственные права по отношению к Обществу.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</a:rPr>
              <a:t>  В состав ООО «СК «Восход», по состоянию на 01.05.2020 года, входят -  69 многоквартирных жилых домов.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Общая площадь зданий, находящихся в управлении, по состоянию на 01.05.2020 г. составляет – 322,95 тыс.м.</a:t>
            </a:r>
            <a:r>
              <a:rPr lang="ru-RU" sz="1400" b="1" baseline="30000" dirty="0">
                <a:solidFill>
                  <a:schemeClr val="tx1"/>
                </a:solidFill>
              </a:rPr>
              <a:t>2</a:t>
            </a:r>
            <a:r>
              <a:rPr lang="ru-RU" sz="1400" b="1" dirty="0">
                <a:solidFill>
                  <a:schemeClr val="tx1"/>
                </a:solidFill>
              </a:rPr>
              <a:t>, в том числе площадь жилых и нежилых помещений – 226,39м.</a:t>
            </a:r>
            <a:r>
              <a:rPr lang="ru-RU" sz="1400" b="1" baseline="30000" dirty="0">
                <a:solidFill>
                  <a:schemeClr val="tx1"/>
                </a:solidFill>
              </a:rPr>
              <a:t>2</a:t>
            </a:r>
            <a:r>
              <a:rPr lang="ru-RU" sz="1400" b="1" dirty="0">
                <a:solidFill>
                  <a:schemeClr val="tx1"/>
                </a:solidFill>
              </a:rPr>
              <a:t>, площадь мест общего входящих в состав общего имущества – 96,56 м.</a:t>
            </a:r>
            <a:r>
              <a:rPr lang="ru-RU" sz="1400" b="1" baseline="30000" dirty="0">
                <a:solidFill>
                  <a:schemeClr val="tx1"/>
                </a:solidFill>
              </a:rPr>
              <a:t>2</a:t>
            </a:r>
            <a:r>
              <a:rPr lang="ru-RU" sz="1400" b="1" dirty="0">
                <a:solidFill>
                  <a:schemeClr val="tx1"/>
                </a:solidFill>
              </a:rPr>
              <a:t> (см. Таблица №1).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14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741537-A94C-48B4-B8A9-A17C3CCBD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D0FAC8F-653F-479B-B209-9F30C9091843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60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91556E13-E9CE-4A6D-9960-0F2751397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E289488-0C23-4DC8-A9FA-240659547385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A1CB57-19CD-4895-A74A-DE588E19101C}"/>
              </a:ext>
            </a:extLst>
          </p:cNvPr>
          <p:cNvSpPr/>
          <p:nvPr/>
        </p:nvSpPr>
        <p:spPr>
          <a:xfrm>
            <a:off x="446567" y="497711"/>
            <a:ext cx="1129016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0663" algn="r" eaLnBrk="0" fontAlgn="base" hangingPunct="0">
              <a:spcBef>
                <a:spcPct val="0"/>
              </a:spcBef>
            </a:pPr>
            <a:r>
              <a:rPr lang="ru-RU" altLang="ru-RU" sz="1300" b="1" dirty="0">
                <a:ea typeface="Times New Roman" panose="02020603050405020304" pitchFamily="18" charset="0"/>
              </a:rPr>
              <a:t>                            Таблица  №1</a:t>
            </a:r>
            <a:endParaRPr lang="ru-RU" altLang="ru-RU" sz="1300" b="1" dirty="0"/>
          </a:p>
          <a:p>
            <a:pPr algn="ctr"/>
            <a:r>
              <a:rPr lang="ru-RU" altLang="ru-RU" sz="1300" b="1" dirty="0">
                <a:ea typeface="Times New Roman" panose="02020603050405020304" pitchFamily="18" charset="0"/>
              </a:rPr>
              <a:t>Характеристика жилищного фонда</a:t>
            </a:r>
            <a:endParaRPr lang="ru-RU" altLang="ru-RU" sz="1300" b="1" dirty="0"/>
          </a:p>
          <a:p>
            <a:pPr lvl="0" algn="ctr" eaLnBrk="0" fontAlgn="base" hangingPunct="0">
              <a:spcBef>
                <a:spcPct val="0"/>
              </a:spcBef>
            </a:pPr>
            <a:r>
              <a:rPr lang="ru-RU" altLang="ru-RU" sz="1300" b="1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ООО «СК «Восход»</a:t>
            </a:r>
            <a:endParaRPr lang="ru-RU" sz="1300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A4E8C92-8D01-4BBA-9C10-D11CB430D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249235"/>
              </p:ext>
            </p:extLst>
          </p:nvPr>
        </p:nvGraphicFramePr>
        <p:xfrm>
          <a:off x="446532" y="1267151"/>
          <a:ext cx="11298933" cy="5031793"/>
        </p:xfrm>
        <a:graphic>
          <a:graphicData uri="http://schemas.openxmlformats.org/drawingml/2006/table">
            <a:tbl>
              <a:tblPr firstRow="1" bandRow="1"/>
              <a:tblGrid>
                <a:gridCol w="1110863">
                  <a:extLst>
                    <a:ext uri="{9D8B030D-6E8A-4147-A177-3AD203B41FA5}">
                      <a16:colId xmlns:a16="http://schemas.microsoft.com/office/drawing/2014/main" val="2911319877"/>
                    </a:ext>
                  </a:extLst>
                </a:gridCol>
                <a:gridCol w="5886910">
                  <a:extLst>
                    <a:ext uri="{9D8B030D-6E8A-4147-A177-3AD203B41FA5}">
                      <a16:colId xmlns:a16="http://schemas.microsoft.com/office/drawing/2014/main" val="3731993113"/>
                    </a:ext>
                  </a:extLst>
                </a:gridCol>
                <a:gridCol w="1219131">
                  <a:extLst>
                    <a:ext uri="{9D8B030D-6E8A-4147-A177-3AD203B41FA5}">
                      <a16:colId xmlns:a16="http://schemas.microsoft.com/office/drawing/2014/main" val="3587472838"/>
                    </a:ext>
                  </a:extLst>
                </a:gridCol>
                <a:gridCol w="1027343">
                  <a:extLst>
                    <a:ext uri="{9D8B030D-6E8A-4147-A177-3AD203B41FA5}">
                      <a16:colId xmlns:a16="http://schemas.microsoft.com/office/drawing/2014/main" val="3458905984"/>
                    </a:ext>
                  </a:extLst>
                </a:gridCol>
                <a:gridCol w="1027343">
                  <a:extLst>
                    <a:ext uri="{9D8B030D-6E8A-4147-A177-3AD203B41FA5}">
                      <a16:colId xmlns:a16="http://schemas.microsoft.com/office/drawing/2014/main" val="1170473004"/>
                    </a:ext>
                  </a:extLst>
                </a:gridCol>
                <a:gridCol w="1027343">
                  <a:extLst>
                    <a:ext uri="{9D8B030D-6E8A-4147-A177-3AD203B41FA5}">
                      <a16:colId xmlns:a16="http://schemas.microsoft.com/office/drawing/2014/main" val="1304297733"/>
                    </a:ext>
                  </a:extLst>
                </a:gridCol>
              </a:tblGrid>
              <a:tr h="30311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 п/п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Наименование показателя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Ед.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изм.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По состоянию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796564"/>
                  </a:ext>
                </a:extLst>
              </a:tr>
              <a:tr h="10744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на «01» января 2018 г.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на «01» января 2019 г.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на «01» января 2020 г.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429711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1.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Общая площадь жилищного фонда, всего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тыс.м.</a:t>
                      </a:r>
                      <a:r>
                        <a:rPr lang="ru-RU" sz="1100" b="1" baseline="30000" dirty="0">
                          <a:effectLst/>
                          <a:latin typeface="Franklin Gothic Medium Cond" panose="020B0606030402020204" pitchFamily="34" charset="0"/>
                        </a:rPr>
                        <a:t>2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305,0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305,0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305,0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209408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в том числе: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196174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-мест общего пользования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тыс.м.</a:t>
                      </a:r>
                      <a:r>
                        <a:rPr lang="ru-RU" sz="1100" baseline="30000">
                          <a:effectLst/>
                          <a:latin typeface="Franklin Gothic Medium Cond" panose="020B0606030402020204" pitchFamily="34" charset="0"/>
                        </a:rPr>
                        <a:t>2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93,0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93,0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93,0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073376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-жилых помещений (площадь квартир)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тыс.м.</a:t>
                      </a:r>
                      <a:r>
                        <a:rPr lang="ru-RU" sz="1100" baseline="30000">
                          <a:effectLst/>
                          <a:latin typeface="Franklin Gothic Medium Cond" panose="020B0606030402020204" pitchFamily="34" charset="0"/>
                        </a:rPr>
                        <a:t>2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208,3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208,3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208,3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401022"/>
                  </a:ext>
                </a:extLst>
              </a:tr>
              <a:tr h="1827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-нежилых помещений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тыс.м.</a:t>
                      </a:r>
                      <a:r>
                        <a:rPr lang="ru-RU" sz="1100" baseline="30000" dirty="0">
                          <a:effectLst/>
                          <a:latin typeface="Franklin Gothic Medium Cond" panose="020B0606030402020204" pitchFamily="34" charset="0"/>
                        </a:rPr>
                        <a:t>2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3,7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3,7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3,7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789307"/>
                  </a:ext>
                </a:extLst>
              </a:tr>
              <a:tr h="1653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2.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Количество общедомовых приборов учета: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061497"/>
                  </a:ext>
                </a:extLst>
              </a:tr>
              <a:tr h="1940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-тепловой энергии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19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25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27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167084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-электроэнергии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68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68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68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731946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-холодной воды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-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063961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-горячей воды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7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7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7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690276"/>
                  </a:ext>
                </a:extLst>
              </a:tr>
              <a:tr h="1571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3.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Количество жилых домов, всего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68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68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68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367655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в том числе: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97393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-панельных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31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31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31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227360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-кирпичных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37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37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37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732942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-монолитных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585794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-прочих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-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915910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4.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Характеристика жилых домов по этажности, всего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68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68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Franklin Gothic Medium Cond" panose="020B0606030402020204" pitchFamily="34" charset="0"/>
                        </a:rPr>
                        <a:t>68</a:t>
                      </a:r>
                      <a:endParaRPr lang="ru-RU" sz="1100" b="1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492070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в том числе: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543914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-количество домов до 2 этажей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4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4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4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446259"/>
                  </a:ext>
                </a:extLst>
              </a:tr>
              <a:tr h="167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-количество домов от 3 до 5 этажей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59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59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59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434253"/>
                  </a:ext>
                </a:extLst>
              </a:tr>
              <a:tr h="2598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-количество домов  от 9 этажей и выше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шт.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5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Franklin Gothic Medium Cond" panose="020B0606030402020204" pitchFamily="34" charset="0"/>
                        </a:rPr>
                        <a:t>5</a:t>
                      </a:r>
                      <a:endParaRPr lang="ru-RU" sz="110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Franklin Gothic Medium Cond" panose="020B0606030402020204" pitchFamily="34" charset="0"/>
                        </a:rPr>
                        <a:t>5</a:t>
                      </a:r>
                      <a:endParaRPr lang="ru-RU" sz="1100" dirty="0"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91" marR="3159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644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833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Диаграмма 1">
            <a:extLst>
              <a:ext uri="{FF2B5EF4-FFF2-40B4-BE49-F238E27FC236}">
                <a16:creationId xmlns:a16="http://schemas.microsoft.com/office/drawing/2014/main" id="{5B1BBFB7-FC91-42EB-93A4-EB3D0B942FE7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280" y="2141316"/>
            <a:ext cx="4639736" cy="3245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72C4BB28-6A1D-4B10-8FA5-79846AC3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4D5EF43-AECB-4459-AE90-3AFB54138C76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  <p:pic>
        <p:nvPicPr>
          <p:cNvPr id="17" name="Диаграмма 1">
            <a:extLst>
              <a:ext uri="{FF2B5EF4-FFF2-40B4-BE49-F238E27FC236}">
                <a16:creationId xmlns:a16="http://schemas.microsoft.com/office/drawing/2014/main" id="{8A3A2F5F-F68D-41E6-AF60-2750EF0BA8B3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3731" y="2141316"/>
            <a:ext cx="5019378" cy="3231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B2AD1607-7DD2-4977-9E9B-82C81551F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466146" cy="144938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/>
              <a:t>Структура</a:t>
            </a:r>
            <a:br>
              <a:rPr lang="en-US" sz="2400" dirty="0"/>
            </a:br>
            <a:r>
              <a:rPr lang="en-US" sz="2400" dirty="0" err="1"/>
              <a:t>жилого</a:t>
            </a:r>
            <a:r>
              <a:rPr lang="ru-RU" sz="2400" dirty="0"/>
              <a:t> </a:t>
            </a:r>
            <a:r>
              <a:rPr lang="en-US" sz="2400" dirty="0"/>
              <a:t> </a:t>
            </a:r>
            <a:r>
              <a:rPr lang="en-US" sz="2400" dirty="0" err="1"/>
              <a:t>фонда</a:t>
            </a:r>
            <a:r>
              <a:rPr lang="en-US" sz="2400" dirty="0"/>
              <a:t> ООО «СК «</a:t>
            </a:r>
            <a:r>
              <a:rPr lang="en-US" sz="2400" dirty="0" err="1"/>
              <a:t>Восход</a:t>
            </a:r>
            <a:r>
              <a:rPr lang="en-US" sz="2400" dirty="0"/>
              <a:t>»</a:t>
            </a:r>
            <a:br>
              <a:rPr lang="en-US" sz="2400" dirty="0"/>
            </a:br>
            <a:r>
              <a:rPr lang="ru-RU" sz="2400" dirty="0"/>
              <a:t>(</a:t>
            </a:r>
            <a:r>
              <a:rPr lang="en-US" sz="2400" dirty="0"/>
              <a:t>в </a:t>
            </a:r>
            <a:r>
              <a:rPr lang="en-US" sz="2400" dirty="0" err="1"/>
              <a:t>разрезе</a:t>
            </a:r>
            <a:r>
              <a:rPr lang="en-US" sz="2400" dirty="0"/>
              <a:t> </a:t>
            </a:r>
            <a:r>
              <a:rPr lang="en-US" sz="2400" dirty="0" err="1"/>
              <a:t>конструктивных</a:t>
            </a:r>
            <a:r>
              <a:rPr lang="en-US" sz="2400" dirty="0"/>
              <a:t> </a:t>
            </a:r>
            <a:r>
              <a:rPr lang="en-US" sz="2400" dirty="0" err="1"/>
              <a:t>особенностей</a:t>
            </a:r>
            <a:r>
              <a:rPr lang="en-US" sz="2400" dirty="0"/>
              <a:t> </a:t>
            </a:r>
            <a:r>
              <a:rPr lang="en-US" sz="2400" dirty="0" err="1"/>
              <a:t>зданий</a:t>
            </a:r>
            <a:r>
              <a:rPr lang="en-US" sz="2400" dirty="0"/>
              <a:t> и </a:t>
            </a:r>
            <a:r>
              <a:rPr lang="en-US" sz="2400" dirty="0" err="1"/>
              <a:t>этажности</a:t>
            </a:r>
            <a:r>
              <a:rPr lang="ru-RU" sz="2400" dirty="0"/>
              <a:t>)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443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:a16="http://schemas.microsoft.com/office/drawing/2014/main" id="{D9C63B4E-511A-4BDA-A709-495F910578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659279E9-B6DA-4AB3-A7CE-B748E56BEA69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B592C73-B11D-497B-B28D-07BFEC012CB1}"/>
              </a:ext>
            </a:extLst>
          </p:cNvPr>
          <p:cNvSpPr/>
          <p:nvPr/>
        </p:nvSpPr>
        <p:spPr>
          <a:xfrm>
            <a:off x="616689" y="776176"/>
            <a:ext cx="109621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>
                <a:solidFill>
                  <a:srgbClr val="000000"/>
                </a:solidFill>
                <a:ea typeface="Times New Roman" panose="02020603050405020304" pitchFamily="18" charset="0"/>
              </a:rPr>
              <a:t>	Техническое обслуживание здания включает комплекс работ по поддержанию в исправном состоянии элементов и внутридомовых систем, заданных параметров и режимов работы его конструкций, оборудования и технических устройств.</a:t>
            </a:r>
            <a:r>
              <a:rPr lang="ru-RU" sz="1400" b="1" dirty="0">
                <a:solidFill>
                  <a:srgbClr val="000000"/>
                </a:solidFill>
              </a:rPr>
              <a:t> </a:t>
            </a:r>
          </a:p>
          <a:p>
            <a:pPr lvl="0" algn="just"/>
            <a:r>
              <a:rPr lang="ru-RU" sz="1400" b="1" dirty="0">
                <a:solidFill>
                  <a:srgbClr val="000000"/>
                </a:solidFill>
              </a:rPr>
              <a:t>Система технического обслуживания (содержания и текущего ремонта) жилищного фонда обеспечивает нормальное функционирование зданий и инженерных систем в течение установленного срока службы здания с использованием в необходимых объемах материальных и финансовых ресурсов.</a:t>
            </a:r>
          </a:p>
          <a:p>
            <a:pPr lvl="0" algn="just"/>
            <a:r>
              <a:rPr lang="ru-RU" sz="1400" b="1" dirty="0">
                <a:solidFill>
                  <a:srgbClr val="000000"/>
                </a:solidFill>
              </a:rPr>
              <a:t>	Техническое обслуживание жилищного фонда включает работы по контролю за его состоянием, поддержанию в исправности, работоспособности, наладке и регулированию инженерных систем и т.д. Контроль за техническим состоянием следует осуществлять путем проведения плановых и внеплановых осмотров. Текущий ремонт здания включает в себя комплекс строительных и организационно-технических мероприятий с целью устранения неисправностей (восстановления работоспособности) элементов, оборудования и инженерных систем здания для поддержания эксплуатационных показателей (постановление №170 от 27.09.2003 г. «Об утверждении правил и норм технической эксплуатации жилищного фонда). </a:t>
            </a:r>
          </a:p>
          <a:p>
            <a:pPr lvl="0" algn="just"/>
            <a:r>
              <a:rPr lang="ru-RU" sz="1400" b="1" dirty="0">
                <a:solidFill>
                  <a:srgbClr val="000000"/>
                </a:solidFill>
              </a:rPr>
              <a:t>	Руководствуясь Постановлением Правительства РФ от 03.04.2013 №290 «О минимальном перечне услуг и работ, необходимых для обеспечения надлежащего содержания общего имущества в многоквартирном доме, и порядке их оказания и выполнения» (вместе с «Правилами оказания услуг и выполнения работ, необходимых для обеспечения надлежащего содержания общего имущества в многоквартирном доме») и Постановлением №170 от 27.09.2003 г., при заключении договоров управления был определен перечень работ по содержанию жилых домов, и регламентированы работы, которые выполняются в порядке текущего ремонта, который является неотъемлемой частью заключенных договоров управления с собственниками помещений.</a:t>
            </a:r>
          </a:p>
          <a:p>
            <a:pPr lvl="0" algn="just"/>
            <a:r>
              <a:rPr lang="ru-RU" sz="1400" b="1" dirty="0">
                <a:solidFill>
                  <a:srgbClr val="000000"/>
                </a:solidFill>
              </a:rPr>
              <a:t>	Конкурентоспособность, прибыльность любой организации зависит не только от результативности ее основной деятельности, но и от эффективности управления и финансовыми потоками. Грамотное размещение временно свободных средств может существенно повысить рентабельность организации и обеспечить прибыльность даже не вполне выгодно складывающейся ситуации. </a:t>
            </a:r>
          </a:p>
          <a:p>
            <a:pPr lvl="0" algn="just"/>
            <a:r>
              <a:rPr lang="ru-RU" sz="1400" b="1" dirty="0">
                <a:solidFill>
                  <a:srgbClr val="000000"/>
                </a:solidFill>
              </a:rPr>
              <a:t>	Для Общества, основную часть активов составляют денежные средства в виде платы за жилые помещения и коммунальные услуги на основании заключенных договоров управления, одним из главных направлений по повышению прибыльности является расширение спектра оказываемых платных услуг населению.</a:t>
            </a:r>
          </a:p>
          <a:p>
            <a:pPr lvl="0" algn="just"/>
            <a:endParaRPr lang="ru-R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90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CC5F12-FAF4-4333-BA6C-C3247A90C3BD}"/>
              </a:ext>
            </a:extLst>
          </p:cNvPr>
          <p:cNvSpPr/>
          <p:nvPr/>
        </p:nvSpPr>
        <p:spPr>
          <a:xfrm>
            <a:off x="382772" y="276448"/>
            <a:ext cx="11536325" cy="648585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/>
          <a:p>
            <a:pPr lvl="0" indent="220663" algn="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altLang="ru-RU" sz="13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1300" b="1" dirty="0">
                <a:ea typeface="Times New Roman" panose="02020603050405020304" pitchFamily="18" charset="0"/>
              </a:rPr>
              <a:t>Таблица  №2</a:t>
            </a:r>
            <a:endParaRPr lang="ru-RU" altLang="ru-RU" sz="1300" dirty="0"/>
          </a:p>
          <a:p>
            <a:pPr algn="ctr"/>
            <a:r>
              <a:rPr lang="ru-RU" sz="1300" b="1" dirty="0"/>
              <a:t>Основные экономические </a:t>
            </a:r>
          </a:p>
          <a:p>
            <a:pPr algn="ctr"/>
            <a:r>
              <a:rPr lang="ru-RU" sz="1300" b="1" dirty="0"/>
              <a:t>показатели деятельности ООО «СК «Восход», за период с 2017-2019 г.</a:t>
            </a:r>
            <a:endParaRPr lang="ru-RU" sz="1300" spc="-5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5714CF6-45F2-4F01-B7F6-3CC3E8F0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4D5EF43-AECB-4459-AE90-3AFB54138C76}" type="datetime1">
              <a:rPr lang="ru-RU" smtClean="0"/>
              <a:pPr>
                <a:spcAft>
                  <a:spcPts val="600"/>
                </a:spcAft>
              </a:pPr>
              <a:t>28.05.2020</a:t>
            </a:fld>
            <a:endParaRPr lang="en-US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F2E3A0D-1FDC-4FB2-A833-46CB4E4CA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0541"/>
              </p:ext>
            </p:extLst>
          </p:nvPr>
        </p:nvGraphicFramePr>
        <p:xfrm>
          <a:off x="446532" y="925033"/>
          <a:ext cx="11362696" cy="5522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9105">
                  <a:extLst>
                    <a:ext uri="{9D8B030D-6E8A-4147-A177-3AD203B41FA5}">
                      <a16:colId xmlns:a16="http://schemas.microsoft.com/office/drawing/2014/main" val="3771213796"/>
                    </a:ext>
                  </a:extLst>
                </a:gridCol>
                <a:gridCol w="3646163">
                  <a:extLst>
                    <a:ext uri="{9D8B030D-6E8A-4147-A177-3AD203B41FA5}">
                      <a16:colId xmlns:a16="http://schemas.microsoft.com/office/drawing/2014/main" val="1668384278"/>
                    </a:ext>
                  </a:extLst>
                </a:gridCol>
                <a:gridCol w="991606">
                  <a:extLst>
                    <a:ext uri="{9D8B030D-6E8A-4147-A177-3AD203B41FA5}">
                      <a16:colId xmlns:a16="http://schemas.microsoft.com/office/drawing/2014/main" val="13408629"/>
                    </a:ext>
                  </a:extLst>
                </a:gridCol>
                <a:gridCol w="614215">
                  <a:extLst>
                    <a:ext uri="{9D8B030D-6E8A-4147-A177-3AD203B41FA5}">
                      <a16:colId xmlns:a16="http://schemas.microsoft.com/office/drawing/2014/main" val="460474978"/>
                    </a:ext>
                  </a:extLst>
                </a:gridCol>
                <a:gridCol w="614215">
                  <a:extLst>
                    <a:ext uri="{9D8B030D-6E8A-4147-A177-3AD203B41FA5}">
                      <a16:colId xmlns:a16="http://schemas.microsoft.com/office/drawing/2014/main" val="770289494"/>
                    </a:ext>
                  </a:extLst>
                </a:gridCol>
                <a:gridCol w="614215">
                  <a:extLst>
                    <a:ext uri="{9D8B030D-6E8A-4147-A177-3AD203B41FA5}">
                      <a16:colId xmlns:a16="http://schemas.microsoft.com/office/drawing/2014/main" val="3560332916"/>
                    </a:ext>
                  </a:extLst>
                </a:gridCol>
                <a:gridCol w="669068">
                  <a:extLst>
                    <a:ext uri="{9D8B030D-6E8A-4147-A177-3AD203B41FA5}">
                      <a16:colId xmlns:a16="http://schemas.microsoft.com/office/drawing/2014/main" val="4240653952"/>
                    </a:ext>
                  </a:extLst>
                </a:gridCol>
                <a:gridCol w="669068">
                  <a:extLst>
                    <a:ext uri="{9D8B030D-6E8A-4147-A177-3AD203B41FA5}">
                      <a16:colId xmlns:a16="http://schemas.microsoft.com/office/drawing/2014/main" val="3237996884"/>
                    </a:ext>
                  </a:extLst>
                </a:gridCol>
                <a:gridCol w="625041">
                  <a:extLst>
                    <a:ext uri="{9D8B030D-6E8A-4147-A177-3AD203B41FA5}">
                      <a16:colId xmlns:a16="http://schemas.microsoft.com/office/drawing/2014/main" val="3314205438"/>
                    </a:ext>
                  </a:extLst>
                </a:gridCol>
              </a:tblGrid>
              <a:tr h="3793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Показатель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Порядок расчета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2017 г.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 г.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Изменения 2018 к 2017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Изменения 2019 к 2018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157243"/>
                  </a:ext>
                </a:extLst>
              </a:tr>
              <a:tr h="753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Абсолютное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Относительное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Абсолютное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Относительное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362835"/>
                  </a:ext>
                </a:extLst>
              </a:tr>
              <a:tr h="189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Выручка, тыс. руб.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ф.2 стр.2110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38 204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40 254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43 182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2 050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105,37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2 928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107,27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90360"/>
                  </a:ext>
                </a:extLst>
              </a:tr>
              <a:tr h="247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Себестоимость, тыс. руб.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ф.2 стр.2120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31 735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31 386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31 870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-349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98,9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484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101,54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903763"/>
                  </a:ext>
                </a:extLst>
              </a:tr>
              <a:tr h="1593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Коммерческие расходы, тыс. руб.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ф.2 стр.2210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>
                        <a:effectLst/>
                        <a:latin typeface="+mn-lt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>
                        <a:effectLst/>
                        <a:latin typeface="+mn-lt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>
                        <a:effectLst/>
                        <a:latin typeface="+mn-lt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449611"/>
                  </a:ext>
                </a:extLst>
              </a:tr>
              <a:tr h="189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Управленческие расходы, 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ф.2 стр.2220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8552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8 618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9 477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66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100,77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859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109,97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603973"/>
                  </a:ext>
                </a:extLst>
              </a:tr>
              <a:tr h="197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Прибыль от продаж, 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ф.2 стр.2200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2083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250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1 835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-1 833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12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1 585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734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82357"/>
                  </a:ext>
                </a:extLst>
              </a:tr>
              <a:tr h="2157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Чистая прибыль, тыс. руб.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ф.2 стр.2400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1 213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19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973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-1 194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1,57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954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5121,05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022767"/>
                  </a:ext>
                </a:extLst>
              </a:tr>
              <a:tr h="189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Прибыль до налогообложения, 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ф.2 стр.2300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822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433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1 441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-389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52,68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1 008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332,79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109646"/>
                  </a:ext>
                </a:extLst>
              </a:tr>
              <a:tr h="18968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Затраты на один рубль проданной продукции,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руб.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с/</a:t>
                      </a:r>
                      <a:r>
                        <a:rPr lang="ru-RU" sz="900" b="1" dirty="0" err="1">
                          <a:effectLst/>
                          <a:latin typeface="+mn-lt"/>
                        </a:rPr>
                        <a:t>ст</a:t>
                      </a:r>
                      <a:r>
                        <a:rPr lang="ru-RU" sz="9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900" b="1" baseline="-25000" dirty="0">
                          <a:effectLst/>
                          <a:latin typeface="+mn-lt"/>
                        </a:rPr>
                        <a:t>полная</a:t>
                      </a:r>
                      <a:r>
                        <a:rPr lang="ru-RU" sz="900" b="1" dirty="0">
                          <a:effectLst/>
                          <a:latin typeface="+mn-lt"/>
                        </a:rPr>
                        <a:t>/Выручка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>
                        <a:effectLst/>
                        <a:latin typeface="+mn-lt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>
                        <a:effectLst/>
                        <a:latin typeface="+mn-lt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>
                        <a:effectLst/>
                        <a:latin typeface="+mn-lt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>
                        <a:effectLst/>
                        <a:latin typeface="+mn-lt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>
                        <a:effectLst/>
                        <a:latin typeface="+mn-lt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>
                        <a:effectLst/>
                        <a:latin typeface="+mn-lt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>
                        <a:effectLst/>
                        <a:latin typeface="+mn-lt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227778"/>
                  </a:ext>
                </a:extLst>
              </a:tr>
              <a:tr h="4892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Затраты на 1 рубль реализованной продукции = Себестоимость продаж / Выручка, =ф.2 стр.2120/ф.2 стр.2110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0,83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0,78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0,74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-0,05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93,98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-0,04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94,87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077573"/>
                  </a:ext>
                </a:extLst>
              </a:tr>
              <a:tr h="189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Среднегодовая численность, работников, чел.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Пояснения, или форма №П-4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80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78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76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-2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97,5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-2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97,44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62981"/>
                  </a:ext>
                </a:extLst>
              </a:tr>
              <a:tr h="189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Производительность труда, 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./чел.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ПТ=Выручка/ЧР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477,55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516,08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568,18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39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108,07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52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110,1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20848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Среднегодовая величина основных средств,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(ОС </a:t>
                      </a:r>
                      <a:r>
                        <a:rPr lang="ru-RU" sz="900" b="1" dirty="0" err="1">
                          <a:effectLst/>
                          <a:latin typeface="+mn-lt"/>
                        </a:rPr>
                        <a:t>нач.г.+ОС</a:t>
                      </a:r>
                      <a:r>
                        <a:rPr lang="ru-RU" sz="9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900" b="1" dirty="0" err="1">
                          <a:effectLst/>
                          <a:latin typeface="+mn-lt"/>
                        </a:rPr>
                        <a:t>кон.г</a:t>
                      </a:r>
                      <a:r>
                        <a:rPr lang="ru-RU" sz="900" b="1" dirty="0">
                          <a:effectLst/>
                          <a:latin typeface="+mn-lt"/>
                        </a:rPr>
                        <a:t>.)/2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1043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2129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1560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1 086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204,12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-569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73,27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15313"/>
                  </a:ext>
                </a:extLst>
              </a:tr>
              <a:tr h="189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Фондоотдача, руб.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ФО=Выручка (ф.2 стр.2110)/ОС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36,63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18,91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27,68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-18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51,62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9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146,38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972424"/>
                  </a:ext>
                </a:extLst>
              </a:tr>
              <a:tr h="189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Фондоемкость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руб.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ФЕ=ОС/Выручка (ф.2 стр.2110)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0,03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0,05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0,04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0,02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166,67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80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932507"/>
                  </a:ext>
                </a:extLst>
              </a:tr>
              <a:tr h="189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Материальные затраты, 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ф.5 стр.5610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3989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3778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3 330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-211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-448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39373"/>
                  </a:ext>
                </a:extLst>
              </a:tr>
              <a:tr h="189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*Материальные затраты, 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(стр.1210нп.+стр.1210кп.)*0,5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253,5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362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630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109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142,8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268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173,9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91990"/>
                  </a:ext>
                </a:extLst>
              </a:tr>
              <a:tr h="189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Материалоотдача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руб.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Выручка/МЗ=ф.2 стр.2110/ф.5 стр.5610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9,58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10,65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12,97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+mn-lt"/>
                        </a:rPr>
                        <a:t>1</a:t>
                      </a:r>
                      <a:endParaRPr lang="ru-RU" sz="10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>
                        <a:effectLst/>
                        <a:latin typeface="+mn-lt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2,32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>
                        <a:effectLst/>
                        <a:latin typeface="+mn-lt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369684"/>
                  </a:ext>
                </a:extLst>
              </a:tr>
              <a:tr h="317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Материалоотдача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руб.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Выручка/МЗ=ф.2 стр.2110/ (стр.1210нп.+стр.1210кп.)*0,5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150,71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111,2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68,6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-40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73,78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-43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61,69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820289"/>
                  </a:ext>
                </a:extLst>
              </a:tr>
              <a:tr h="349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Рентабельность продаж, %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Прибыль от продаж/Выручка*100=ф.2 стр.2200/ф.2 стр.2110*100</a:t>
                      </a:r>
                      <a:endParaRPr lang="ru-RU" sz="9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5,45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0,62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4,25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-5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4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405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187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1CC248-5DBF-4386-BC46-8645560C6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4D5EF43-AECB-4459-AE90-3AFB54138C76}" type="datetime1">
              <a:rPr lang="ru-RU" smtClean="0"/>
              <a:t>28.05.2020</a:t>
            </a:fld>
            <a:endParaRPr lang="en-US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D3EFB2E-9709-43A3-A6C2-2BAC13B38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058254"/>
              </p:ext>
            </p:extLst>
          </p:nvPr>
        </p:nvGraphicFramePr>
        <p:xfrm>
          <a:off x="462987" y="555585"/>
          <a:ext cx="11275357" cy="2091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0270">
                  <a:extLst>
                    <a:ext uri="{9D8B030D-6E8A-4147-A177-3AD203B41FA5}">
                      <a16:colId xmlns:a16="http://schemas.microsoft.com/office/drawing/2014/main" val="2262537413"/>
                    </a:ext>
                  </a:extLst>
                </a:gridCol>
                <a:gridCol w="3365617">
                  <a:extLst>
                    <a:ext uri="{9D8B030D-6E8A-4147-A177-3AD203B41FA5}">
                      <a16:colId xmlns:a16="http://schemas.microsoft.com/office/drawing/2014/main" val="1174966887"/>
                    </a:ext>
                  </a:extLst>
                </a:gridCol>
                <a:gridCol w="797442">
                  <a:extLst>
                    <a:ext uri="{9D8B030D-6E8A-4147-A177-3AD203B41FA5}">
                      <a16:colId xmlns:a16="http://schemas.microsoft.com/office/drawing/2014/main" val="337711072"/>
                    </a:ext>
                  </a:extLst>
                </a:gridCol>
                <a:gridCol w="616689">
                  <a:extLst>
                    <a:ext uri="{9D8B030D-6E8A-4147-A177-3AD203B41FA5}">
                      <a16:colId xmlns:a16="http://schemas.microsoft.com/office/drawing/2014/main" val="2256040391"/>
                    </a:ext>
                  </a:extLst>
                </a:gridCol>
                <a:gridCol w="606055">
                  <a:extLst>
                    <a:ext uri="{9D8B030D-6E8A-4147-A177-3AD203B41FA5}">
                      <a16:colId xmlns:a16="http://schemas.microsoft.com/office/drawing/2014/main" val="1473254427"/>
                    </a:ext>
                  </a:extLst>
                </a:gridCol>
                <a:gridCol w="569436">
                  <a:extLst>
                    <a:ext uri="{9D8B030D-6E8A-4147-A177-3AD203B41FA5}">
                      <a16:colId xmlns:a16="http://schemas.microsoft.com/office/drawing/2014/main" val="524153831"/>
                    </a:ext>
                  </a:extLst>
                </a:gridCol>
                <a:gridCol w="664512">
                  <a:extLst>
                    <a:ext uri="{9D8B030D-6E8A-4147-A177-3AD203B41FA5}">
                      <a16:colId xmlns:a16="http://schemas.microsoft.com/office/drawing/2014/main" val="3536956960"/>
                    </a:ext>
                  </a:extLst>
                </a:gridCol>
                <a:gridCol w="664512">
                  <a:extLst>
                    <a:ext uri="{9D8B030D-6E8A-4147-A177-3AD203B41FA5}">
                      <a16:colId xmlns:a16="http://schemas.microsoft.com/office/drawing/2014/main" val="3361984779"/>
                    </a:ext>
                  </a:extLst>
                </a:gridCol>
                <a:gridCol w="610824">
                  <a:extLst>
                    <a:ext uri="{9D8B030D-6E8A-4147-A177-3AD203B41FA5}">
                      <a16:colId xmlns:a16="http://schemas.microsoft.com/office/drawing/2014/main" val="3060749730"/>
                    </a:ext>
                  </a:extLst>
                </a:gridCol>
              </a:tblGrid>
              <a:tr h="98905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Показатель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Порядок расчета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2017 г.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 г.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Изменения 2018 к 2017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Изменения 2019 к 2018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033861"/>
                  </a:ext>
                </a:extLst>
              </a:tr>
              <a:tr h="11028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Абсолютное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Относительное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Абсолютное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Относительное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3619" marR="43619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464623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E25A3FF-E9F3-4C0D-8995-887053703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809874"/>
              </p:ext>
            </p:extLst>
          </p:nvPr>
        </p:nvGraphicFramePr>
        <p:xfrm>
          <a:off x="462987" y="2562447"/>
          <a:ext cx="11254092" cy="13151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1383">
                  <a:extLst>
                    <a:ext uri="{9D8B030D-6E8A-4147-A177-3AD203B41FA5}">
                      <a16:colId xmlns:a16="http://schemas.microsoft.com/office/drawing/2014/main" val="2354013737"/>
                    </a:ext>
                  </a:extLst>
                </a:gridCol>
                <a:gridCol w="3333239">
                  <a:extLst>
                    <a:ext uri="{9D8B030D-6E8A-4147-A177-3AD203B41FA5}">
                      <a16:colId xmlns:a16="http://schemas.microsoft.com/office/drawing/2014/main" val="3589428904"/>
                    </a:ext>
                  </a:extLst>
                </a:gridCol>
                <a:gridCol w="821715">
                  <a:extLst>
                    <a:ext uri="{9D8B030D-6E8A-4147-A177-3AD203B41FA5}">
                      <a16:colId xmlns:a16="http://schemas.microsoft.com/office/drawing/2014/main" val="3068383549"/>
                    </a:ext>
                  </a:extLst>
                </a:gridCol>
                <a:gridCol w="611768">
                  <a:extLst>
                    <a:ext uri="{9D8B030D-6E8A-4147-A177-3AD203B41FA5}">
                      <a16:colId xmlns:a16="http://schemas.microsoft.com/office/drawing/2014/main" val="3289106155"/>
                    </a:ext>
                  </a:extLst>
                </a:gridCol>
                <a:gridCol w="612488">
                  <a:extLst>
                    <a:ext uri="{9D8B030D-6E8A-4147-A177-3AD203B41FA5}">
                      <a16:colId xmlns:a16="http://schemas.microsoft.com/office/drawing/2014/main" val="1666197598"/>
                    </a:ext>
                  </a:extLst>
                </a:gridCol>
                <a:gridCol w="580271">
                  <a:extLst>
                    <a:ext uri="{9D8B030D-6E8A-4147-A177-3AD203B41FA5}">
                      <a16:colId xmlns:a16="http://schemas.microsoft.com/office/drawing/2014/main" val="2811236821"/>
                    </a:ext>
                  </a:extLst>
                </a:gridCol>
                <a:gridCol w="643985">
                  <a:extLst>
                    <a:ext uri="{9D8B030D-6E8A-4147-A177-3AD203B41FA5}">
                      <a16:colId xmlns:a16="http://schemas.microsoft.com/office/drawing/2014/main" val="293374970"/>
                    </a:ext>
                  </a:extLst>
                </a:gridCol>
                <a:gridCol w="667186">
                  <a:extLst>
                    <a:ext uri="{9D8B030D-6E8A-4147-A177-3AD203B41FA5}">
                      <a16:colId xmlns:a16="http://schemas.microsoft.com/office/drawing/2014/main" val="3633021232"/>
                    </a:ext>
                  </a:extLst>
                </a:gridCol>
                <a:gridCol w="592057">
                  <a:extLst>
                    <a:ext uri="{9D8B030D-6E8A-4147-A177-3AD203B41FA5}">
                      <a16:colId xmlns:a16="http://schemas.microsoft.com/office/drawing/2014/main" val="1239757621"/>
                    </a:ext>
                  </a:extLst>
                </a:gridCol>
              </a:tblGrid>
              <a:tr h="329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Рентабельность совокупных активов, %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Прибыль до налогообложения/Сов А ср*100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976053"/>
                  </a:ext>
                </a:extLst>
              </a:tr>
              <a:tr h="284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Рентабельность собственного капитала, %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ЧП/СК ср*100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64150"/>
                  </a:ext>
                </a:extLst>
              </a:tr>
              <a:tr h="304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Совокупные активы, тыс. руб.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ф.1 стр.1200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8367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9324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10553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957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111,44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1 229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113,18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359265"/>
                  </a:ext>
                </a:extLst>
              </a:tr>
              <a:tr h="3969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Собственный капитал, тыс. руб.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ф.1 стр.1300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4338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4355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5280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100,39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925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121,24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534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750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649A1C4F-EF36-4419-93BD-F8C14C9F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893561"/>
          </a:xfrm>
        </p:spPr>
        <p:txBody>
          <a:bodyPr>
            <a:noAutofit/>
          </a:bodyPr>
          <a:lstStyle/>
          <a:p>
            <a:r>
              <a:rPr lang="ru-RU" sz="3200" dirty="0"/>
              <a:t>Коллективный договор</a:t>
            </a:r>
            <a:endParaRPr lang="en-US" sz="3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712F3F-28AE-44B6-99D7-B730F48EB6A5}"/>
              </a:ext>
            </a:extLst>
          </p:cNvPr>
          <p:cNvSpPr/>
          <p:nvPr/>
        </p:nvSpPr>
        <p:spPr>
          <a:xfrm>
            <a:off x="4977114" y="439839"/>
            <a:ext cx="6713316" cy="59290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indent="540385">
              <a:buFont typeface="Calibri" panose="020F0502020204030204" pitchFamily="34" charset="0"/>
            </a:pPr>
            <a:endParaRPr lang="ru-RU" sz="1400" b="1" dirty="0">
              <a:cs typeface="Calibri" panose="020F0502020204030204" pitchFamily="34" charset="0"/>
            </a:endParaRPr>
          </a:p>
          <a:p>
            <a:pPr indent="540385">
              <a:buFont typeface="Calibri" panose="020F0502020204030204" pitchFamily="34" charset="0"/>
            </a:pPr>
            <a:r>
              <a:rPr lang="ru-RU" sz="1400" b="1" dirty="0">
                <a:cs typeface="Calibri" panose="020F0502020204030204" pitchFamily="34" charset="0"/>
              </a:rPr>
              <a:t>ООО «СК «Восход» функционирующее в условиях рыночных отношений предприятие, находящееся в поиске новых сегментов рыночных  отношений и осуществляющее оптимизацию затрат. </a:t>
            </a:r>
          </a:p>
          <a:p>
            <a:pPr indent="540385">
              <a:buFont typeface="Calibri" panose="020F0502020204030204" pitchFamily="34" charset="0"/>
            </a:pPr>
            <a:endParaRPr lang="ru-RU" sz="1400" b="1" dirty="0">
              <a:cs typeface="Calibri" panose="020F0502020204030204" pitchFamily="34" charset="0"/>
            </a:endParaRPr>
          </a:p>
          <a:p>
            <a:pPr indent="540385">
              <a:buFont typeface="Calibri" panose="020F0502020204030204" pitchFamily="34" charset="0"/>
            </a:pPr>
            <a:r>
              <a:rPr lang="ru-RU" sz="1400" b="1" dirty="0">
                <a:cs typeface="Calibri" panose="020F0502020204030204" pitchFamily="34" charset="0"/>
              </a:rPr>
              <a:t>Принятый в 2016 году Коллективный договор, обеспечивал необходимые условия охраны труда и безопасность жизнедеятельности сотрудников.</a:t>
            </a:r>
          </a:p>
          <a:p>
            <a:pPr indent="540385">
              <a:buFont typeface="Calibri" panose="020F0502020204030204" pitchFamily="34" charset="0"/>
            </a:pPr>
            <a:r>
              <a:rPr lang="ru-RU" sz="1400" b="1" dirty="0">
                <a:cs typeface="Calibri" panose="020F0502020204030204" pitchFamily="34" charset="0"/>
              </a:rPr>
              <a:t>Согласно принятым Положениям Коллективного договора Работодатель, в лице ООО «СК «Восход», в соответствии с действующим закодательством и нормативно правовыми актами по охране труда брал на себя обязательства:</a:t>
            </a:r>
          </a:p>
          <a:p>
            <a:pPr marL="342900" lvl="0" indent="-342900"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ru-RU" sz="1400" b="1" dirty="0">
                <a:cs typeface="Calibri" panose="020F0502020204030204" pitchFamily="34" charset="0"/>
              </a:rPr>
              <a:t>выделять на мероприятия по охране труда средства;</a:t>
            </a:r>
          </a:p>
          <a:p>
            <a:pPr marL="342900" lvl="0" indent="-342900"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ru-RU" sz="1400" b="1" dirty="0">
                <a:cs typeface="Calibri" panose="020F0502020204030204" pitchFamily="34" charset="0"/>
              </a:rPr>
              <a:t>выполнять, в установленные сроки комплекс организационно-технических мероприятий, предусмотренных соглашением по охране труда;</a:t>
            </a:r>
          </a:p>
          <a:p>
            <a:pPr marL="342900" lvl="0" indent="-342900"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ru-RU" sz="1400" b="1" dirty="0">
                <a:cs typeface="Calibri" panose="020F0502020204030204" pitchFamily="34" charset="0"/>
              </a:rPr>
              <a:t>проводить обучение и проверку знаний по охране труда рабочих, руководителей и инженерно-технических работников в сроки установленные нормативно-правовыми актами по охране труда;</a:t>
            </a:r>
          </a:p>
          <a:p>
            <a:pPr marL="342900" lvl="0" indent="-342900"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ru-RU" sz="1400" b="1" dirty="0">
                <a:cs typeface="Calibri" panose="020F0502020204030204" pitchFamily="34" charset="0"/>
              </a:rPr>
              <a:t>обеспечивать ведение и осуществлять контроль за состоянием охраны труда;</a:t>
            </a:r>
          </a:p>
          <a:p>
            <a:pPr marL="342900" lvl="0" indent="-342900"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ru-RU" sz="1400" b="1" dirty="0">
                <a:cs typeface="Calibri" panose="020F0502020204030204" pitchFamily="34" charset="0"/>
              </a:rPr>
              <a:t>обеспечивать рабочие места аптечками первой медицинской помощи с соответствующим набором медицинских  средств.</a:t>
            </a:r>
            <a:endParaRPr lang="ru-RU" sz="1400" b="1" dirty="0"/>
          </a:p>
          <a:p>
            <a:pPr>
              <a:tabLst>
                <a:tab pos="457200" algn="l"/>
              </a:tabLst>
            </a:pPr>
            <a:r>
              <a:rPr lang="ru-RU" sz="1400" b="1" dirty="0"/>
              <a:t>	При заключении Коллективного договора, было принято решение о создании комиссии по охране труда, которая обеспечивала бы постоянный контроль системы охраны труда. Также пунктами Коллективного договора подтверждается, в соответствии с законодательными актами, обязанность Работодателя производить медицинское страхование и страхование от несчастных случаев за свой счет и проводить анализ состояния временной нетрудоспособности сотрудников 1 раз в полгода, обеспечивать выплату всех видов пособий, руководствуясь законодательными актами.</a:t>
            </a:r>
          </a:p>
          <a:p>
            <a:pPr lvl="0">
              <a:tabLst>
                <a:tab pos="457200" algn="l"/>
              </a:tabLst>
            </a:pP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22E6920-0255-4F95-A227-47487C660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1807536"/>
            <a:ext cx="3517567" cy="43000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6052E4FF-586D-4DA1-8A2A-5B9A0917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4D5EF43-AECB-4459-AE90-3AFB54138C76}" type="datetime1">
              <a:rPr lang="ru-RU" smtClean="0"/>
              <a:pPr>
                <a:spcAft>
                  <a:spcPts val="600"/>
                </a:spcAft>
              </a:pPr>
              <a:t>28.05.2020</a:t>
            </a:fld>
            <a:endParaRPr lang="en-US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F81756C2-C994-496C-91A9-C1441705F6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873133"/>
              </p:ext>
            </p:extLst>
          </p:nvPr>
        </p:nvGraphicFramePr>
        <p:xfrm>
          <a:off x="643464" y="1807536"/>
          <a:ext cx="3517567" cy="4638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3" imgW="5667126" imgH="8019694" progId="AcroExch.Document.DC">
                  <p:embed/>
                </p:oleObj>
              </mc:Choice>
              <mc:Fallback>
                <p:oleObj name="Acrobat Document" r:id="rId3" imgW="5667126" imgH="8019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3464" y="1807536"/>
                        <a:ext cx="3517567" cy="4638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7276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FDBF7-E5EE-4C01-BF22-0D7200DB3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4"/>
            <a:ext cx="3517567" cy="1212538"/>
          </a:xfrm>
        </p:spPr>
        <p:txBody>
          <a:bodyPr/>
          <a:lstStyle/>
          <a:p>
            <a:r>
              <a:rPr lang="ru-RU" dirty="0"/>
              <a:t>Коллективный договор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35258-8403-4D53-9DC9-B7160F854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881" y="520995"/>
            <a:ext cx="5928344" cy="6103089"/>
          </a:xfrm>
        </p:spPr>
        <p:txBody>
          <a:bodyPr>
            <a:normAutofit lnSpcReduction="10000"/>
          </a:bodyPr>
          <a:lstStyle/>
          <a:p>
            <a:pPr indent="540385"/>
            <a:r>
              <a:rPr lang="ru-RU" sz="1400" b="1" dirty="0"/>
              <a:t>При этом Коллективным договором закреплены обязанности работников: в работе руководствоваться действующими законодательными, нормативными правовыми актами и инструкциями по охране труда правилами внутреннего трудового распорядка, распоряжениями работодателя, а также правильно применять коллективные и индивидуальные средства защиты, незамедлительно сообщать работодателю о ситуациях, создающих угрозу жизни и здоровью людей, проходить инструктаж по охране труда.</a:t>
            </a:r>
          </a:p>
          <a:p>
            <a:pPr indent="540385"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С января 2020 года начала свою работу постоянно действующая рабочая группа, включающая Председателя профсоюзного комитета ООО «СК «Восход», актив и представителей  Работодателя, по согласованию условий нового Коллективного договора, с учетом изменений законодательства РФ, в сфере трудового права, нормативно-правовой базы по охране труда и оздоровлению членов трудового коллектива, также предложение Работников – членов трудового коллектива. </a:t>
            </a:r>
          </a:p>
          <a:p>
            <a:pPr indent="540385"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На настоящий период Новый Коллективный договор ООО «СК «Восход» находится на стадии согласования, внутри (проведены 2 собрания трудового коллектива). В ближайшее время работа будет завершена – до «01» июля 2020 г.</a:t>
            </a:r>
          </a:p>
          <a:p>
            <a:pPr indent="540385"/>
            <a:r>
              <a:rPr lang="ru-RU" sz="1400" b="1" dirty="0"/>
              <a:t>Также в 2017 году проведена специальная оценка труда заключения которой будут отражены в новом Коллективном договоре.</a:t>
            </a:r>
          </a:p>
          <a:p>
            <a:pPr indent="540385"/>
            <a:r>
              <a:rPr lang="ru-RU" sz="1400" b="1" dirty="0"/>
              <a:t>С 2018 года в ООО «СК «Восход» начата работа по внедрению профессиональных стандартов и выполнена в полном объеме, опыт проделанной работы уже учтен в новом Коллективном договоре.</a:t>
            </a:r>
          </a:p>
          <a:p>
            <a:pPr indent="540385"/>
            <a:endParaRPr lang="ru-RU" sz="1400" b="1" dirty="0"/>
          </a:p>
          <a:p>
            <a:pPr indent="540385"/>
            <a:endParaRPr lang="ru-RU" sz="1400" b="1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BD758A-7089-43E9-A01D-68A2846A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2115880"/>
            <a:ext cx="3517567" cy="3991676"/>
          </a:xfrm>
        </p:spPr>
        <p:txBody>
          <a:bodyPr/>
          <a:lstStyle/>
          <a:p>
            <a:r>
              <a:rPr lang="ru-RU" dirty="0"/>
              <a:t>С января 2020 года начала свою работу рабочая группа по согласованию условий нового Коллективного договора, с учетом изменений законодательства РФ и пожеланий трудового коллектива. 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FDA167-F0F9-47F3-A50D-05637A2A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D0FAC8F-653F-479B-B209-9F30C9091843}" type="datetime1">
              <a:rPr lang="ru-RU" smtClean="0"/>
              <a:t>28.05.2020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1F9935-1E70-4D51-B7D5-FD42569E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ru-RU" sz="2500"/>
              <a:t>Благотворительная и шефская помощь</a:t>
            </a:r>
            <a:endParaRPr lang="en-US" sz="2500"/>
          </a:p>
        </p:txBody>
      </p:sp>
      <p:pic>
        <p:nvPicPr>
          <p:cNvPr id="9" name="Объект 8" descr="Изображение выглядит как текст, коврик&#10;&#10;Автоматически созданное описание">
            <a:extLst>
              <a:ext uri="{FF2B5EF4-FFF2-40B4-BE49-F238E27FC236}">
                <a16:creationId xmlns:a16="http://schemas.microsoft.com/office/drawing/2014/main" id="{2C6E841E-3FF6-4CAF-8227-6460E3669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528" y="451413"/>
            <a:ext cx="5995686" cy="6169306"/>
          </a:xfrm>
          <a:noFill/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C089E0ED-7FC6-4627-BDEB-D7E050654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D0FAC8F-653F-479B-B209-9F30C9091843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19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sz="4800" i="1" dirty="0">
                <a:solidFill>
                  <a:srgbClr val="FFFFFF"/>
                </a:solidFill>
              </a:rPr>
              <a:t>«Собрать вместе - есть начало, держаться вместе - есть прогресс, работать вместе - есть успех».</a:t>
            </a:r>
            <a:endParaRPr lang="ru" sz="4800" i="1" dirty="0">
              <a:solidFill>
                <a:srgbClr val="FFFFFF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 rtlCol="0">
            <a:normAutofit/>
          </a:bodyPr>
          <a:lstStyle/>
          <a:p>
            <a:pPr rtl="0"/>
            <a:r>
              <a:rPr lang="ru" sz="3600" dirty="0">
                <a:solidFill>
                  <a:srgbClr val="FFFFFF"/>
                </a:solidFill>
              </a:rPr>
              <a:t>— </a:t>
            </a:r>
            <a:r>
              <a:rPr lang="ru-RU" sz="3600" dirty="0">
                <a:solidFill>
                  <a:srgbClr val="FFFFFF"/>
                </a:solidFill>
              </a:rPr>
              <a:t>Генри форд</a:t>
            </a:r>
            <a:endParaRPr lang="ru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1F9935-1E70-4D51-B7D5-FD42569E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ru-RU" sz="2500"/>
              <a:t>Благотворительная и шефская помощь</a:t>
            </a:r>
            <a:endParaRPr lang="en-US" sz="250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9E0ED-7FC6-4627-BDEB-D7E050654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D0FAC8F-653F-479B-B209-9F30C9091843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  <p:pic>
        <p:nvPicPr>
          <p:cNvPr id="18" name="Рисунок 17" descr="Изображение выглядит как здание, висит, знак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D01A06B-59F7-4E6E-976D-57E5F1D0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84" y="457199"/>
            <a:ext cx="6089550" cy="596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21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F1BA90C-6BAF-4F05-A255-3D2A8181F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81" y="286603"/>
            <a:ext cx="10764454" cy="1450757"/>
          </a:xfrm>
        </p:spPr>
        <p:txBody>
          <a:bodyPr>
            <a:normAutofit/>
          </a:bodyPr>
          <a:lstStyle/>
          <a:p>
            <a:r>
              <a:rPr lang="ru-RU" sz="4400" dirty="0"/>
              <a:t>Трудоустройство и подготовка кадров 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2DC6091-CE9A-4A28-A6EB-A5688F8A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4D5EF43-AECB-4459-AE90-3AFB54138C76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0BC860-64BD-407D-951E-4400C6D77AE9}"/>
              </a:ext>
            </a:extLst>
          </p:cNvPr>
          <p:cNvSpPr/>
          <p:nvPr/>
        </p:nvSpPr>
        <p:spPr>
          <a:xfrm>
            <a:off x="740781" y="2083981"/>
            <a:ext cx="10976298" cy="2908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b="1" dirty="0"/>
              <a:t>	ООО «СК «Восход» активно взаимодействует со службой занятости населения по трудоустройству безработных, несовершеннолетних, пенсионеров, инвалидов, а также учащихся образовательных учреждений высшего и среднего образования.  </a:t>
            </a:r>
          </a:p>
          <a:p>
            <a:pPr>
              <a:lnSpc>
                <a:spcPct val="114000"/>
              </a:lnSpc>
            </a:pPr>
            <a:r>
              <a:rPr lang="ru-RU" b="1" dirty="0"/>
              <a:t>Работа с учащимися образовательных учреждений проводится по системе дуального образования (подготовка рабочих кадров, соответствующих требованиям отдельных отраслей, в том числе, на основе дуального образования»).</a:t>
            </a:r>
          </a:p>
          <a:p>
            <a:pPr>
              <a:lnSpc>
                <a:spcPct val="114000"/>
              </a:lnSpc>
            </a:pPr>
            <a:r>
              <a:rPr lang="ru-RU" b="1" dirty="0"/>
              <a:t>	В период с 2017 по 2020 год заключены договора на дуальное обучение с 8 учебными заведениями, высшего и среднего образования</a:t>
            </a:r>
            <a:r>
              <a:rPr lang="ru-RU" sz="1400" dirty="0"/>
              <a:t>.</a:t>
            </a:r>
          </a:p>
          <a:p>
            <a:pPr>
              <a:lnSpc>
                <a:spcPct val="114000"/>
              </a:lnSpc>
            </a:pPr>
            <a:r>
              <a:rPr lang="ru-RU" sz="1400" dirty="0"/>
              <a:t>	</a:t>
            </a:r>
            <a:r>
              <a:rPr lang="ru-RU" b="1" dirty="0"/>
              <a:t>Также в ООО «СК «Восход» трудоустроены 3 (три) сотрудника, имеющих инвалидность.</a:t>
            </a:r>
          </a:p>
        </p:txBody>
      </p:sp>
    </p:spTree>
    <p:extLst>
      <p:ext uri="{BB962C8B-B14F-4D97-AF65-F5344CB8AC3E}">
        <p14:creationId xmlns:p14="http://schemas.microsoft.com/office/powerpoint/2010/main" val="2187762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F6EB6A-EEA2-4682-8EAA-FDC7C04ECF22}"/>
              </a:ext>
            </a:extLst>
          </p:cNvPr>
          <p:cNvSpPr/>
          <p:nvPr/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ru-RU" sz="38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endParaRPr lang="ru-RU" sz="3800" spc="-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2C4F412-2A4C-4D74-902B-45682F163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975" y="4514127"/>
            <a:ext cx="10972800" cy="1584921"/>
          </a:xfrm>
        </p:spPr>
        <p:txBody>
          <a:bodyPr>
            <a:noAutofit/>
          </a:bodyPr>
          <a:lstStyle/>
          <a:p>
            <a:r>
              <a:rPr lang="ru-RU" sz="28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реализация муниципальной программы «Развитие жилищно-коммунального хозяйства города Белгорода на 2015-2020 годы»</a:t>
            </a:r>
            <a:endParaRPr lang="en-US" sz="2800" dirty="0">
              <a:latin typeface="+mj-lt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95F280-226D-455C-B885-21D95E33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D0FAC8F-653F-479B-B209-9F30C9091843}" type="datetime1">
              <a:rPr lang="ru-RU" smtClean="0"/>
              <a:pPr>
                <a:spcAft>
                  <a:spcPts val="600"/>
                </a:spcAft>
              </a:pPr>
              <a:t>28.05.2020</a:t>
            </a:fld>
            <a:endParaRPr lang="en-US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DAFACD-C59E-45F2-AD27-4706B6D7E0DA}"/>
              </a:ext>
            </a:extLst>
          </p:cNvPr>
          <p:cNvSpPr/>
          <p:nvPr/>
        </p:nvSpPr>
        <p:spPr>
          <a:xfrm>
            <a:off x="755975" y="802640"/>
            <a:ext cx="10972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dirty="0">
                <a:ea typeface="Times New Roman" panose="02020603050405020304" pitchFamily="18" charset="0"/>
              </a:rPr>
              <a:t>ООО «СК «Восход»  принимает активное участие в реализации муниципальной программы «Развитие жилищно-коммунального хозяйства города Белгорода на 2015-2020 годы», в рамках которой проводятся работы по комплексному благоустройству дворовых территорий в городском округе «Город Белгород». За 2017-2020 г. благоустроены следующие дворовые территории: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ea typeface="Times New Roman" panose="02020603050405020304" pitchFamily="18" charset="0"/>
              </a:rPr>
              <a:t>- 2017 г.- </a:t>
            </a:r>
            <a:r>
              <a:rPr lang="ru-RU" dirty="0">
                <a:ea typeface="Times New Roman" panose="02020603050405020304" pitchFamily="18" charset="0"/>
              </a:rPr>
              <a:t>ул. Садовая, д.21, 23, 25, 27, 29, 33, 35; </a:t>
            </a:r>
            <a:r>
              <a:rPr lang="ru-RU" dirty="0" err="1">
                <a:ea typeface="Times New Roman" panose="02020603050405020304" pitchFamily="18" charset="0"/>
              </a:rPr>
              <a:t>пр-кт</a:t>
            </a:r>
            <a:r>
              <a:rPr lang="ru-RU" dirty="0">
                <a:ea typeface="Times New Roman" panose="02020603050405020304" pitchFamily="18" charset="0"/>
              </a:rPr>
              <a:t>. Б.Хмельницкого, д.110-114;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ea typeface="Times New Roman" panose="02020603050405020304" pitchFamily="18" charset="0"/>
              </a:rPr>
              <a:t>- 2018 г.-  </a:t>
            </a:r>
            <a:r>
              <a:rPr lang="ru-RU" dirty="0">
                <a:ea typeface="Times New Roman" panose="02020603050405020304" pitchFamily="18" charset="0"/>
              </a:rPr>
              <a:t>ул. Садовая, д.37;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ea typeface="Times New Roman" panose="02020603050405020304" pitchFamily="18" charset="0"/>
              </a:rPr>
              <a:t>- 2019 г. -  </a:t>
            </a:r>
            <a:r>
              <a:rPr lang="ru-RU" dirty="0">
                <a:ea typeface="Times New Roman" panose="02020603050405020304" pitchFamily="18" charset="0"/>
              </a:rPr>
              <a:t>ул. Студенческая, д.3,5,7; ул. Садовая, д.114, 114а, 112;</a:t>
            </a:r>
          </a:p>
          <a:p>
            <a:pPr indent="449580" algn="just">
              <a:spcAft>
                <a:spcPts val="0"/>
              </a:spcAft>
            </a:pPr>
            <a:endParaRPr lang="ru-RU" dirty="0"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На 2020 год запланированы работы по благоустройству дворовых территорий многоквартирных жилых домов: ул. Садовая, д.45; ул. Некрасова, д.8а и 12.</a:t>
            </a:r>
          </a:p>
        </p:txBody>
      </p:sp>
    </p:spTree>
    <p:extLst>
      <p:ext uri="{BB962C8B-B14F-4D97-AF65-F5344CB8AC3E}">
        <p14:creationId xmlns:p14="http://schemas.microsoft.com/office/powerpoint/2010/main" val="2217638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601F1EF6-B090-4EBA-86EE-8C39C5BB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E289488-0C23-4DC8-A9FA-240659547385}" type="datetime1">
              <a:rPr lang="ru-RU" smtClean="0"/>
              <a:t>28.05.2020</a:t>
            </a:fld>
            <a:endParaRPr lang="en-US" dirty="0"/>
          </a:p>
        </p:txBody>
      </p:sp>
      <p:pic>
        <p:nvPicPr>
          <p:cNvPr id="5" name="Объект 4" descr="Изображение выглядит как внешний, мужчина, оранжев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062DE0C8-D26B-476D-ADA4-7B6610130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945"/>
          <a:stretch/>
        </p:blipFill>
        <p:spPr>
          <a:xfrm>
            <a:off x="356970" y="393538"/>
            <a:ext cx="7282321" cy="6181419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Рисунок 5" descr="Изображение выглядит как внешний, здание, улица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9669B727-26DD-4BF7-B6AF-5954BB7983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04" r="-3" b="19173"/>
          <a:stretch/>
        </p:blipFill>
        <p:spPr>
          <a:xfrm>
            <a:off x="5448613" y="393538"/>
            <a:ext cx="6386417" cy="3241448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внешний, улица, игр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F89C7818-F5AE-4A1D-92B0-469867BFE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14" b="37146"/>
          <a:stretch/>
        </p:blipFill>
        <p:spPr>
          <a:xfrm>
            <a:off x="4294208" y="3333509"/>
            <a:ext cx="7540821" cy="3241448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1491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ешний, улица, игра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6C9602B7-E553-4683-9EA5-68CDBBEBC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1697"/>
          <a:stretch/>
        </p:blipFill>
        <p:spPr>
          <a:xfrm>
            <a:off x="5295014" y="3296093"/>
            <a:ext cx="6650058" cy="324939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нешний, здание, знак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7B6BE68-3C36-4425-B6C8-9D400E67B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5" r="1" b="27622"/>
          <a:stretch/>
        </p:blipFill>
        <p:spPr>
          <a:xfrm>
            <a:off x="340242" y="309933"/>
            <a:ext cx="6939671" cy="3585411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1" name="Рисунок 20" descr="Изображение выглядит как внешний, здание, дом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247CB4EE-1863-4423-91DF-5E629DF6C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1" r="7552" b="-1"/>
          <a:stretch/>
        </p:blipFill>
        <p:spPr>
          <a:xfrm>
            <a:off x="7458301" y="312516"/>
            <a:ext cx="4486771" cy="280446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нешний, здание, зелен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CBB9FFB-8C29-4811-9EA8-9F919A5472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0" b="22158"/>
          <a:stretch/>
        </p:blipFill>
        <p:spPr>
          <a:xfrm>
            <a:off x="340241" y="4065775"/>
            <a:ext cx="4784652" cy="247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98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рава, внешний, здание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EBAA286F-9175-455C-8D9A-E3CE7565E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565"/>
          <a:stretch/>
        </p:blipFill>
        <p:spPr>
          <a:xfrm>
            <a:off x="427215" y="361507"/>
            <a:ext cx="7501129" cy="62094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ешний, здание, улица, остановка&#10;&#10;Автоматически созданное описание">
            <a:extLst>
              <a:ext uri="{FF2B5EF4-FFF2-40B4-BE49-F238E27FC236}">
                <a16:creationId xmlns:a16="http://schemas.microsoft.com/office/drawing/2014/main" id="{42F91A53-8FBB-42EF-8E5D-1A8CB2C40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7" r="24711" b="-2"/>
          <a:stretch/>
        </p:blipFill>
        <p:spPr>
          <a:xfrm>
            <a:off x="8042147" y="361507"/>
            <a:ext cx="3703323" cy="620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52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1B7178A9-BC7F-4F1E-AE58-D76F9E7F1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116" y="4645152"/>
            <a:ext cx="10792047" cy="1606792"/>
          </a:xfrm>
        </p:spPr>
        <p:txBody>
          <a:bodyPr>
            <a:normAutofit fontScale="25000" lnSpcReduction="20000"/>
          </a:bodyPr>
          <a:lstStyle/>
          <a:p>
            <a:r>
              <a:rPr lang="ru-RU" sz="8600" dirty="0">
                <a:latin typeface="+mj-lt"/>
              </a:rPr>
              <a:t>Реализация Адресной программы проведения капитального ремонта общего имущества (утв. Постановлением Правительства Белгородской области от 19.08.2013 г. №345-пп)</a:t>
            </a:r>
          </a:p>
          <a:p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BA9BDE3-4159-408D-B57A-B10191F6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4D5EF43-AECB-4459-AE90-3AFB54138C76}" type="datetime1">
              <a:rPr lang="ru-RU" smtClean="0"/>
              <a:t>28.05.2020</a:t>
            </a:fld>
            <a:endParaRPr lang="en-US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F3B4442-C095-4046-ACA7-558D63228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116" y="758952"/>
            <a:ext cx="10887740" cy="2877383"/>
          </a:xfrm>
        </p:spPr>
        <p:txBody>
          <a:bodyPr>
            <a:normAutofit fontScale="90000"/>
          </a:bodyPr>
          <a:lstStyle/>
          <a:p>
            <a:pPr marL="0" indent="450000">
              <a:lnSpc>
                <a:spcPct val="114000"/>
              </a:lnSpc>
            </a:pPr>
            <a:r>
              <a:rPr lang="ru-RU" sz="1800" b="1" dirty="0">
                <a:latin typeface="+mn-lt"/>
              </a:rPr>
              <a:t>В рамках реализации Адресной программы проведения капитального ремонта общего имущества, утвержденной постановлением Правительства Белгородской области от 19.08.2013 г. №345-пп «Об утверждении адресной программы проведения капитального ремонта общего имущества в многоквартирных в Белгородской области на 2016-2045 гг.», выполнены работы по комплексному капитальному ремонту:</a:t>
            </a:r>
            <a:br>
              <a:rPr lang="ru-RU" sz="1800" b="1" dirty="0">
                <a:latin typeface="+mn-lt"/>
              </a:rPr>
            </a:br>
            <a:r>
              <a:rPr lang="ru-RU" sz="1800" b="1" dirty="0">
                <a:latin typeface="+mn-lt"/>
              </a:rPr>
              <a:t>	- 2017 г. - </a:t>
            </a:r>
            <a:r>
              <a:rPr lang="ru-RU" sz="1800" dirty="0">
                <a:latin typeface="+mn-lt"/>
              </a:rPr>
              <a:t>ул. Гагарина, д.2Б;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	</a:t>
            </a:r>
            <a:r>
              <a:rPr lang="ru-RU" sz="1800" b="1" dirty="0">
                <a:latin typeface="+mn-lt"/>
              </a:rPr>
              <a:t>- 2018 г. - </a:t>
            </a:r>
            <a:r>
              <a:rPr lang="ru-RU" sz="1800" dirty="0">
                <a:latin typeface="+mn-lt"/>
              </a:rPr>
              <a:t>ул. Некрасова, д.25, 25а; </a:t>
            </a:r>
            <a:r>
              <a:rPr lang="ru-RU" sz="1800" dirty="0" err="1">
                <a:latin typeface="+mn-lt"/>
              </a:rPr>
              <a:t>пр-кт</a:t>
            </a:r>
            <a:r>
              <a:rPr lang="ru-RU" sz="1800" dirty="0">
                <a:latin typeface="+mn-lt"/>
              </a:rPr>
              <a:t>. Б.Хмельницкого, д.108а, 114, 118, 126;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	</a:t>
            </a:r>
            <a:r>
              <a:rPr lang="ru-RU" sz="1800" b="1" dirty="0">
                <a:latin typeface="+mn-lt"/>
              </a:rPr>
              <a:t>- 2019 г. - </a:t>
            </a:r>
            <a:r>
              <a:rPr lang="ru-RU" sz="1800" dirty="0">
                <a:latin typeface="+mn-lt"/>
              </a:rPr>
              <a:t>ул. Садовая, д.102Б; </a:t>
            </a:r>
            <a:r>
              <a:rPr lang="ru-RU" sz="1800" dirty="0" err="1">
                <a:latin typeface="+mn-lt"/>
              </a:rPr>
              <a:t>пр-кт</a:t>
            </a:r>
            <a:r>
              <a:rPr lang="ru-RU" sz="1800" dirty="0">
                <a:latin typeface="+mn-lt"/>
              </a:rPr>
              <a:t>. Б.Хмельницкого, д.106.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В 2020 году запланировано выполнение работ по комплексному капитальному ремонту многоквартирных жилых домов: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ул. Студенческая, д.8; ул. Садовая, д. 45 и 106Б.</a:t>
            </a:r>
          </a:p>
        </p:txBody>
      </p:sp>
    </p:spTree>
    <p:extLst>
      <p:ext uri="{BB962C8B-B14F-4D97-AF65-F5344CB8AC3E}">
        <p14:creationId xmlns:p14="http://schemas.microsoft.com/office/powerpoint/2010/main" val="2836712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здание, внешний, улица, часы&#10;&#10;Автоматически созданное описание">
            <a:extLst>
              <a:ext uri="{FF2B5EF4-FFF2-40B4-BE49-F238E27FC236}">
                <a16:creationId xmlns:a16="http://schemas.microsoft.com/office/drawing/2014/main" id="{441B9417-DBA5-400B-B875-290CE292F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0" r="3" b="29939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ешний, здание, автомобиль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426A0418-6553-41AE-BD6E-C6F90885E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98" r="14063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дание, внешний, снег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F6F3C6F7-C305-448D-8131-2AED4B125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50" r="2769" b="2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тротуар, снег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4AF2162A-65B5-4011-BF5B-27ACE791D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" b="41748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дание, внешний, улица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2949C69D-291C-42CA-BF9E-1BCBAAC81D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54" r="29873" b="-2"/>
          <a:stretch/>
        </p:blipFill>
        <p:spPr>
          <a:xfrm>
            <a:off x="7287920" y="320039"/>
            <a:ext cx="4572626" cy="623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0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здание, улица, план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A243D3A3-59D2-41DA-AB3E-76B5055C0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2260"/>
          <a:stretch/>
        </p:blipFill>
        <p:spPr>
          <a:xfrm>
            <a:off x="320044" y="320038"/>
            <a:ext cx="4570678" cy="4128360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ешний, здание, тротуар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2DF3AAD-FB8B-4938-895C-23B75C17B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3" r="22793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дорога, мужчина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5A5D9F34-A21D-439F-8E50-DC5F2768A7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66765"/>
          <a:stretch/>
        </p:blipFill>
        <p:spPr>
          <a:xfrm>
            <a:off x="7295204" y="320040"/>
            <a:ext cx="4565343" cy="2023111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дание, внешний, улица, припаркован&#10;&#10;Автоматически созданное описание">
            <a:extLst>
              <a:ext uri="{FF2B5EF4-FFF2-40B4-BE49-F238E27FC236}">
                <a16:creationId xmlns:a16="http://schemas.microsoft.com/office/drawing/2014/main" id="{9B598C36-8338-4721-983E-3CFA89A201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3" r="9987" b="-5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ешний, дорога, улиц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6EEE92BC-AF32-47E1-843E-A25E7B68B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33" r="4" b="31615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ег, внешний, автомобиль, закрытый&#10;&#10;Автоматически созданное описание">
            <a:extLst>
              <a:ext uri="{FF2B5EF4-FFF2-40B4-BE49-F238E27FC236}">
                <a16:creationId xmlns:a16="http://schemas.microsoft.com/office/drawing/2014/main" id="{DE2D821A-59AC-46B3-8522-963BCEE5E4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7187" b="-1"/>
          <a:stretch/>
        </p:blipFill>
        <p:spPr>
          <a:xfrm>
            <a:off x="7287920" y="2417446"/>
            <a:ext cx="4572626" cy="41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78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E63F9E29-1A4C-4D07-9EBD-9948C4D8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/>
          <a:lstStyle/>
          <a:p>
            <a:r>
              <a:rPr lang="ru-RU" dirty="0"/>
              <a:t>Общественная жизнь и позиция</a:t>
            </a:r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4F5F3C0A-9680-4865-8C73-02B1594C6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4D5EF43-AECB-4459-AE90-3AFB54138C76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  <p:pic>
        <p:nvPicPr>
          <p:cNvPr id="21" name="Рисунок 20" descr="Изображение выглядит как знак&#10;&#10;Автоматически созданное описание">
            <a:extLst>
              <a:ext uri="{FF2B5EF4-FFF2-40B4-BE49-F238E27FC236}">
                <a16:creationId xmlns:a16="http://schemas.microsoft.com/office/drawing/2014/main" id="{06B708E7-AB8A-490A-96D2-B0B74008D5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5" b="24965"/>
          <a:stretch>
            <a:fillRect/>
          </a:stretch>
        </p:blipFill>
        <p:spPr>
          <a:xfrm>
            <a:off x="393405" y="310978"/>
            <a:ext cx="7031134" cy="4488384"/>
          </a:xfrm>
        </p:spPr>
      </p:pic>
      <p:pic>
        <p:nvPicPr>
          <p:cNvPr id="23" name="Рисунок 22" descr="Изображение выглядит как фотография, сидит, знак, большой&#10;&#10;Автоматически созданное описание">
            <a:extLst>
              <a:ext uri="{FF2B5EF4-FFF2-40B4-BE49-F238E27FC236}">
                <a16:creationId xmlns:a16="http://schemas.microsoft.com/office/drawing/2014/main" id="{5D4D839F-BDCC-475D-98DF-8B83728F4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94" y="254642"/>
            <a:ext cx="4124444" cy="448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87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18106-83DF-4435-8810-ADC01DB1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1.Полное наименование организации: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3B7A1-43D7-4F58-A2B0-D9E18BCB0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spc="35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Общество с ограниченной ответственностью «Сервисная компания «Восход» </a:t>
            </a:r>
            <a:endParaRPr lang="ru-RU" sz="32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47F9A1-B7CF-4644-BCF3-369F7174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E289488-0C23-4DC8-A9FA-240659547385}" type="datetime1">
              <a:rPr lang="ru-RU" smtClean="0"/>
              <a:t>28.05.2020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32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:a16="http://schemas.microsoft.com/office/drawing/2014/main" id="{E977E3CE-2ED2-4DF1-B84F-2C8D5211D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6FD9FC9-5FD1-4E3B-B719-212F55599717}" type="datetime1">
              <a:rPr lang="ru-RU" smtClean="0"/>
              <a:t>28.05.2020</a:t>
            </a:fld>
            <a:endParaRPr lang="en-US" dirty="0"/>
          </a:p>
        </p:txBody>
      </p:sp>
      <p:pic>
        <p:nvPicPr>
          <p:cNvPr id="11" name="Рисунок 10" descr="Изображение выглядит как внутренний, экран, фотография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E6FBC21B-B4C2-4A95-9E6F-4CC108D04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3" y="287079"/>
            <a:ext cx="3755296" cy="434032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утренний, фотография, рисует, украшен&#10;&#10;Автоматически созданное описание">
            <a:extLst>
              <a:ext uri="{FF2B5EF4-FFF2-40B4-BE49-F238E27FC236}">
                <a16:creationId xmlns:a16="http://schemas.microsoft.com/office/drawing/2014/main" id="{29629FA2-E56D-48EE-94F0-3B1BA1B66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706" y="287079"/>
            <a:ext cx="4144393" cy="462644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дит, монитор, стол, знак&#10;&#10;Автоматически созданное описание">
            <a:extLst>
              <a:ext uri="{FF2B5EF4-FFF2-40B4-BE49-F238E27FC236}">
                <a16:creationId xmlns:a16="http://schemas.microsoft.com/office/drawing/2014/main" id="{5C1A08E2-21F2-4103-818B-2B2D51F70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3" y="3627947"/>
            <a:ext cx="5563781" cy="305929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нак, сидит, сторона, еда&#10;&#10;Автоматически созданное описание">
            <a:extLst>
              <a:ext uri="{FF2B5EF4-FFF2-40B4-BE49-F238E27FC236}">
                <a16:creationId xmlns:a16="http://schemas.microsoft.com/office/drawing/2014/main" id="{7A2F96BE-5C22-4AF5-8413-AC117C7CB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69" y="287079"/>
            <a:ext cx="4726236" cy="409928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99D665D8-18F1-45BA-AE06-7EC38D899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74" y="4302410"/>
            <a:ext cx="5704425" cy="23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97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0C4D3556-27FE-40C7-AA9C-6108FB28F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/>
          <a:p>
            <a:r>
              <a:rPr lang="ru-RU" sz="6200" dirty="0"/>
              <a:t>Финансово-экономические показатели деятельности ООО «СК «Восход»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711D368-8FD2-4611-8178-3CC6FBCB4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500" b="1" dirty="0">
                <a:latin typeface="+mn-lt"/>
              </a:rPr>
              <a:t>ООО «</a:t>
            </a:r>
            <a:r>
              <a:rPr lang="ru-RU" sz="4500" b="1" dirty="0" err="1">
                <a:latin typeface="+mn-lt"/>
              </a:rPr>
              <a:t>СК«Восход</a:t>
            </a:r>
            <a:r>
              <a:rPr lang="ru-RU" sz="4500" b="1" dirty="0">
                <a:latin typeface="+mn-lt"/>
              </a:rPr>
              <a:t>» не находится в стадии ликвидации, не признано банкротом, деятельность не приостановлена.</a:t>
            </a:r>
          </a:p>
          <a:p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50411E5-AB8A-4D9F-9ACB-136A1E22D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4D5EF43-AECB-4459-AE90-3AFB54138C76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56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7809A-1DB2-4E8A-B922-EA1E534C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ru-RU" b="1" dirty="0"/>
            </a:br>
            <a:r>
              <a:rPr lang="ru-RU" sz="2000" b="1" dirty="0"/>
              <a:t>Динамика</a:t>
            </a:r>
            <a:br>
              <a:rPr lang="ru-RU" sz="2000" b="1" dirty="0"/>
            </a:br>
            <a:r>
              <a:rPr lang="ru-RU" sz="2000" b="1" dirty="0"/>
              <a:t>изменения основных финансовых показателей деятельности ООО «СК «Восход» (выручки, себестоимости, чистой прибыли) за 2017-2019 годы 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5E0146-E662-45CB-8AC9-4A299CFC1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286" y="1891455"/>
            <a:ext cx="3801544" cy="4505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5000"/>
              </a:lnSpc>
            </a:pPr>
            <a:r>
              <a:rPr lang="ru-RU" sz="1400" b="1" dirty="0"/>
              <a:t>ООО «СК «Восход» функционирующее в условиях рыночных отношений предприятие, находящееся в поиске новых путей развития организации и осуществляющее оптимизацию затрат. </a:t>
            </a:r>
          </a:p>
          <a:p>
            <a:pPr>
              <a:lnSpc>
                <a:spcPct val="125000"/>
              </a:lnSpc>
            </a:pPr>
            <a:r>
              <a:rPr lang="ru-RU" sz="1400" b="1" dirty="0"/>
              <a:t>Важнейшими индикаторами эффективности работы организаций являются финансовые показатели, которые дают ответ на вопрос, достигается ли конечная цель осуществления деятельности — получение прибыли в долгосрочной перспективе. </a:t>
            </a:r>
            <a:endParaRPr lang="ru-RU" sz="1400" dirty="0"/>
          </a:p>
          <a:p>
            <a:endParaRPr lang="en-US" dirty="0"/>
          </a:p>
        </p:txBody>
      </p:sp>
      <p:pic>
        <p:nvPicPr>
          <p:cNvPr id="2050" name="Диаграмма 1">
            <a:extLst>
              <a:ext uri="{FF2B5EF4-FFF2-40B4-BE49-F238E27FC236}">
                <a16:creationId xmlns:a16="http://schemas.microsoft.com/office/drawing/2014/main" id="{291C20E9-3470-40A4-A9C5-11A2B0B167B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1830" y="1891454"/>
            <a:ext cx="3676303" cy="2204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Диаграмма 1">
            <a:extLst>
              <a:ext uri="{FF2B5EF4-FFF2-40B4-BE49-F238E27FC236}">
                <a16:creationId xmlns:a16="http://schemas.microsoft.com/office/drawing/2014/main" id="{83764758-A8E5-4FB1-9C7C-EEEBEEB1EB4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7512" y="4184998"/>
            <a:ext cx="3660621" cy="2212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Диаграмма 1">
            <a:extLst>
              <a:ext uri="{FF2B5EF4-FFF2-40B4-BE49-F238E27FC236}">
                <a16:creationId xmlns:a16="http://schemas.microsoft.com/office/drawing/2014/main" id="{DC63A84C-3B0B-4FA8-921D-1426CF8C96F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0262" y="1898742"/>
            <a:ext cx="3699362" cy="4505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622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1DE7284-2ACE-4FE5-8FB9-E009E9292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59" y="784961"/>
            <a:ext cx="11196085" cy="453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539750" algn="just" defTabSz="914400">
              <a:lnSpc>
                <a:spcPct val="150000"/>
              </a:lnSpc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Анализ показателей выручки, чистой прибыли и себестоимости отраженной в (ф.2 Бухгалтерского баланса), отражает устойчивое финансовое развитие предприятия. Темпы развития предприятия позволяют развиваться ООО «СК «Восход», путем расширенного воспроизводства. Показатели производительности труда в динамике за 2017-2019 г., очень высокие и отражают динамичное развитие.</a:t>
            </a:r>
          </a:p>
          <a:p>
            <a:pPr marL="0" marR="0" lvl="0" indent="449263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Динамика показателей себестоимости свидетельствует о том, что ООО «СК «Восход» проводит оптимизацию расходов и использует внутренние резервы для развития и повышения качества обслуживания населения, в рамках оказываемых услуг.</a:t>
            </a:r>
          </a:p>
          <a:p>
            <a:pPr marL="0" marR="0" lvl="0" indent="449263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Персонал организации, определяет ее успех и неудачи, участвует в создании конечного результата – выполнения работ, оказания услуг, при этом выстроенная система управления является механизмом повышения эффективности ресурсами.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Кадры наиболее ценная и важная часть производительных сил общества.  В целом эффективность производства зависит от квалификации рабочих, их расстановки и использования,  что  влияет  на  объем  и   темпы   прироста вырабатываемой продукции (оказываемых услуг, работ), использование материально-технических средств.  То или иное использование кадров прямым образом   связано   с   изменением показателя производительности труда.  Рост   этого   показателя   является важнейшим условием развития как производительных   сил   страны, так и отдельно взятого предприятия.  На рост производительности труда влияет существующая в каждый момент времени система оплаты труда,  так  как оплата является  стимулирующим  фактором  для  роста  квалификации  труда  и повышения технического уровня выполненной работы.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9276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FBCCB0-0521-4237-9A1F-6BA890CA3148}"/>
              </a:ext>
            </a:extLst>
          </p:cNvPr>
          <p:cNvSpPr/>
          <p:nvPr/>
        </p:nvSpPr>
        <p:spPr>
          <a:xfrm>
            <a:off x="428263" y="555585"/>
            <a:ext cx="113084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7630" algn="r"/>
            <a:r>
              <a:rPr lang="ru-RU" sz="1200" b="1" dirty="0">
                <a:latin typeface="+mj-lt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Таблица  №3</a:t>
            </a:r>
            <a:endParaRPr lang="ru-RU" sz="1200" dirty="0">
              <a:latin typeface="+mj-lt"/>
            </a:endParaRPr>
          </a:p>
          <a:p>
            <a:pPr marR="87630" algn="ctr">
              <a:spcAft>
                <a:spcPts val="0"/>
              </a:spcAft>
            </a:pPr>
            <a:r>
              <a:rPr lang="ru-RU" sz="1200" b="1" dirty="0">
                <a:latin typeface="+mj-lt"/>
                <a:ea typeface="Times New Roman" panose="02020603050405020304" pitchFamily="18" charset="0"/>
              </a:rPr>
              <a:t>Анализ фонда оплаты труда</a:t>
            </a:r>
            <a:endParaRPr lang="ru-RU" sz="1200" dirty="0">
              <a:latin typeface="+mj-lt"/>
              <a:ea typeface="Times New Roman" panose="02020603050405020304" pitchFamily="18" charset="0"/>
            </a:endParaRPr>
          </a:p>
          <a:p>
            <a:pPr marR="87630" algn="ctr">
              <a:spcAft>
                <a:spcPts val="0"/>
              </a:spcAft>
            </a:pPr>
            <a:r>
              <a:rPr lang="ru-RU" sz="1200" b="1" dirty="0">
                <a:latin typeface="+mj-lt"/>
                <a:ea typeface="Times New Roman" panose="02020603050405020304" pitchFamily="18" charset="0"/>
              </a:rPr>
              <a:t>ООО «СК «Восход»</a:t>
            </a:r>
            <a:endParaRPr lang="ru-RU" sz="1200" dirty="0">
              <a:latin typeface="+mj-lt"/>
              <a:ea typeface="Times New Roman" panose="02020603050405020304" pitchFamily="18" charset="0"/>
            </a:endParaRPr>
          </a:p>
          <a:p>
            <a:pPr marR="87630" algn="ctr">
              <a:spcAft>
                <a:spcPts val="0"/>
              </a:spcAft>
            </a:pPr>
            <a:r>
              <a:rPr lang="ru-RU" sz="1200" b="1" dirty="0">
                <a:latin typeface="+mj-lt"/>
                <a:ea typeface="Times New Roman" panose="02020603050405020304" pitchFamily="18" charset="0"/>
              </a:rPr>
              <a:t>за  2017-2019 годы</a:t>
            </a:r>
            <a:endParaRPr lang="ru-RU" sz="1200" dirty="0">
              <a:latin typeface="+mj-lt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AB63A15-A258-4CD9-8219-7FACA3A16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481387"/>
              </p:ext>
            </p:extLst>
          </p:nvPr>
        </p:nvGraphicFramePr>
        <p:xfrm>
          <a:off x="482279" y="1571248"/>
          <a:ext cx="11281458" cy="41730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8106">
                  <a:extLst>
                    <a:ext uri="{9D8B030D-6E8A-4147-A177-3AD203B41FA5}">
                      <a16:colId xmlns:a16="http://schemas.microsoft.com/office/drawing/2014/main" val="681442481"/>
                    </a:ext>
                  </a:extLst>
                </a:gridCol>
                <a:gridCol w="6577344">
                  <a:extLst>
                    <a:ext uri="{9D8B030D-6E8A-4147-A177-3AD203B41FA5}">
                      <a16:colId xmlns:a16="http://schemas.microsoft.com/office/drawing/2014/main" val="2910184840"/>
                    </a:ext>
                  </a:extLst>
                </a:gridCol>
                <a:gridCol w="1319016">
                  <a:extLst>
                    <a:ext uri="{9D8B030D-6E8A-4147-A177-3AD203B41FA5}">
                      <a16:colId xmlns:a16="http://schemas.microsoft.com/office/drawing/2014/main" val="3543632423"/>
                    </a:ext>
                  </a:extLst>
                </a:gridCol>
                <a:gridCol w="1303496">
                  <a:extLst>
                    <a:ext uri="{9D8B030D-6E8A-4147-A177-3AD203B41FA5}">
                      <a16:colId xmlns:a16="http://schemas.microsoft.com/office/drawing/2014/main" val="3214499581"/>
                    </a:ext>
                  </a:extLst>
                </a:gridCol>
                <a:gridCol w="1303496">
                  <a:extLst>
                    <a:ext uri="{9D8B030D-6E8A-4147-A177-3AD203B41FA5}">
                      <a16:colId xmlns:a16="http://schemas.microsoft.com/office/drawing/2014/main" val="1833884833"/>
                    </a:ext>
                  </a:extLst>
                </a:gridCol>
              </a:tblGrid>
              <a:tr h="22434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п/п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Наименование показателей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6005"/>
                  </a:ext>
                </a:extLst>
              </a:tr>
              <a:tr h="8187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74217"/>
                  </a:ext>
                </a:extLst>
              </a:tr>
              <a:tr h="227946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Доходы, всего (</a:t>
                      </a:r>
                      <a:r>
                        <a:rPr lang="ru-RU" sz="1100" b="1" dirty="0" err="1">
                          <a:effectLst/>
                        </a:rPr>
                        <a:t>тыс.руб</a:t>
                      </a:r>
                      <a:r>
                        <a:rPr lang="ru-RU" sz="1100" b="1" dirty="0">
                          <a:effectLst/>
                        </a:rPr>
                        <a:t>.)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39465,27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40558,91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42595,41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205499"/>
                  </a:ext>
                </a:extLst>
              </a:tr>
              <a:tr h="2279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 том числе: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865727"/>
                  </a:ext>
                </a:extLst>
              </a:tr>
              <a:tr h="2279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-от основной деятельности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35514,28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36537,62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37967,44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219623"/>
                  </a:ext>
                </a:extLst>
              </a:tr>
              <a:tr h="2279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-от прочей деятельности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3950,99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4021,29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4627,97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21159"/>
                  </a:ext>
                </a:extLst>
              </a:tr>
              <a:tr h="322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Среднеэксплуатируемая</a:t>
                      </a:r>
                      <a:r>
                        <a:rPr lang="ru-RU" sz="1100" b="1" dirty="0">
                          <a:effectLst/>
                        </a:rPr>
                        <a:t> общая площадь жилищных помещений (тыс.м2)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212,0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212,0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212,0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867413"/>
                  </a:ext>
                </a:extLst>
              </a:tr>
              <a:tr h="255181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Фонд оплаты труда-всего,   (</a:t>
                      </a:r>
                      <a:r>
                        <a:rPr lang="ru-RU" sz="1100" b="1" dirty="0" err="1">
                          <a:effectLst/>
                        </a:rPr>
                        <a:t>тыс.руб</a:t>
                      </a:r>
                      <a:r>
                        <a:rPr lang="ru-RU" sz="1100" b="1" dirty="0">
                          <a:effectLst/>
                        </a:rPr>
                        <a:t>.), всего: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19213,80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19528,57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19726,51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67995"/>
                  </a:ext>
                </a:extLst>
              </a:tr>
              <a:tr h="2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 том числе: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17827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 оплата труда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10416,3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10390,1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10236,5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284161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 выплаты компенсационного характера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363,4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455,7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274,1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316423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 выплаты стимулирующего характера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8227,80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8609,77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9118,81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344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 иные выплаты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206,3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97,1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42737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Среднемесячная заработная плата, (</a:t>
                      </a:r>
                      <a:r>
                        <a:rPr lang="ru-RU" sz="1100" b="1" dirty="0" err="1">
                          <a:effectLst/>
                        </a:rPr>
                        <a:t>тыс.руб</a:t>
                      </a:r>
                      <a:r>
                        <a:rPr lang="ru-RU" sz="1100" b="1" dirty="0">
                          <a:effectLst/>
                        </a:rPr>
                        <a:t>.)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20,01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20,86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21,63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4641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Среднесписочная численность, (чел.)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541" marR="605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746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086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1C57B-2F35-4D84-9B2B-F912FF8A55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1800" b="1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35DA9933-52CB-4351-9B0A-9FA08BF10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Динамика показателей фонда оплаты труда ООО «СК «Восход»» за 2017-2019 годы</a:t>
            </a:r>
            <a:endParaRPr lang="ru-RU" sz="2800" dirty="0"/>
          </a:p>
        </p:txBody>
      </p:sp>
      <p:pic>
        <p:nvPicPr>
          <p:cNvPr id="7172" name="Диаграмма 1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7498C20-0861-450F-870A-1973F50B8DB4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r="23475" b="1"/>
          <a:stretch/>
        </p:blipFill>
        <p:spPr bwMode="auto">
          <a:xfrm>
            <a:off x="1185948" y="758952"/>
            <a:ext cx="4474463" cy="3566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Диаграмма 1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1775257-BDF0-424A-86CB-03C4304807B7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r="18585" b="1"/>
          <a:stretch/>
        </p:blipFill>
        <p:spPr bwMode="auto">
          <a:xfrm>
            <a:off x="6864095" y="758952"/>
            <a:ext cx="4120897" cy="3566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380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AB9D18-6C92-4665-B927-B7BA8B842A87}"/>
              </a:ext>
            </a:extLst>
          </p:cNvPr>
          <p:cNvSpPr/>
          <p:nvPr/>
        </p:nvSpPr>
        <p:spPr>
          <a:xfrm>
            <a:off x="439838" y="578734"/>
            <a:ext cx="113084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400" b="1" dirty="0">
                <a:ea typeface="Times New Roman" panose="02020603050405020304" pitchFamily="18" charset="0"/>
              </a:rPr>
              <a:t>Показатели доходной массы организации, за три последних года, полученной счет тарифной составляющей, а также сложившаяся организационно производственная структура ООО «СК «Восход» позволяет, в условиях кризисного развития экономики поэтапно повышать уровень оплаты труда  и поддерживать постоянный численный состав организации, при незначительном его изменении, что свидетельствует правильном выборе кадровой политики организации.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19C0E91-FCD8-49C0-8359-AB553A8D2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94030"/>
              </p:ext>
            </p:extLst>
          </p:nvPr>
        </p:nvGraphicFramePr>
        <p:xfrm>
          <a:off x="549349" y="2497100"/>
          <a:ext cx="11202813" cy="17518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8329">
                  <a:extLst>
                    <a:ext uri="{9D8B030D-6E8A-4147-A177-3AD203B41FA5}">
                      <a16:colId xmlns:a16="http://schemas.microsoft.com/office/drawing/2014/main" val="2279281602"/>
                    </a:ext>
                  </a:extLst>
                </a:gridCol>
                <a:gridCol w="4508205">
                  <a:extLst>
                    <a:ext uri="{9D8B030D-6E8A-4147-A177-3AD203B41FA5}">
                      <a16:colId xmlns:a16="http://schemas.microsoft.com/office/drawing/2014/main" val="2502024355"/>
                    </a:ext>
                  </a:extLst>
                </a:gridCol>
                <a:gridCol w="2147777">
                  <a:extLst>
                    <a:ext uri="{9D8B030D-6E8A-4147-A177-3AD203B41FA5}">
                      <a16:colId xmlns:a16="http://schemas.microsoft.com/office/drawing/2014/main" val="2554224323"/>
                    </a:ext>
                  </a:extLst>
                </a:gridCol>
                <a:gridCol w="1796902">
                  <a:extLst>
                    <a:ext uri="{9D8B030D-6E8A-4147-A177-3AD203B41FA5}">
                      <a16:colId xmlns:a16="http://schemas.microsoft.com/office/drawing/2014/main" val="121501858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408406674"/>
                    </a:ext>
                  </a:extLst>
                </a:gridCol>
              </a:tblGrid>
              <a:tr h="651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п/п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Категории персонала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373369"/>
                  </a:ext>
                </a:extLst>
              </a:tr>
              <a:tr h="274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Руководители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416593"/>
                  </a:ext>
                </a:extLst>
              </a:tr>
              <a:tr h="274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Специалисты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2389"/>
                  </a:ext>
                </a:extLst>
              </a:tr>
              <a:tr h="274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Иные работники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023173"/>
                  </a:ext>
                </a:extLst>
              </a:tr>
              <a:tr h="274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ИТОГО: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49496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EB9AD1-7267-46E3-92B1-948ABFC71749}"/>
              </a:ext>
            </a:extLst>
          </p:cNvPr>
          <p:cNvSpPr/>
          <p:nvPr/>
        </p:nvSpPr>
        <p:spPr>
          <a:xfrm>
            <a:off x="439839" y="1477926"/>
            <a:ext cx="1120281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7630" algn="r">
              <a:spcAft>
                <a:spcPts val="0"/>
              </a:spcAft>
            </a:pPr>
            <a:r>
              <a:rPr lang="ru-RU" sz="1200" b="1" dirty="0">
                <a:latin typeface="+mj-lt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Таблица №4</a:t>
            </a:r>
          </a:p>
          <a:p>
            <a:pPr marR="87630" algn="ctr">
              <a:spcAft>
                <a:spcPts val="0"/>
              </a:spcAft>
            </a:pPr>
            <a:r>
              <a:rPr lang="ru-RU" sz="1300" b="1" dirty="0">
                <a:latin typeface="+mj-lt"/>
                <a:ea typeface="Times New Roman" panose="02020603050405020304" pitchFamily="18" charset="0"/>
              </a:rPr>
              <a:t>Кадровый</a:t>
            </a:r>
          </a:p>
          <a:p>
            <a:pPr marR="87630" algn="ctr">
              <a:spcAft>
                <a:spcPts val="0"/>
              </a:spcAft>
            </a:pPr>
            <a:r>
              <a:rPr lang="ru-RU" sz="1300" b="1" dirty="0">
                <a:latin typeface="+mj-lt"/>
                <a:ea typeface="Times New Roman" panose="02020603050405020304" pitchFamily="18" charset="0"/>
              </a:rPr>
              <a:t> состав ООО «СК «Восход»</a:t>
            </a:r>
            <a:endParaRPr lang="ru-RU" sz="1300" dirty="0">
              <a:latin typeface="+mj-lt"/>
              <a:ea typeface="Times New Roman" panose="02020603050405020304" pitchFamily="18" charset="0"/>
            </a:endParaRPr>
          </a:p>
          <a:p>
            <a:pPr marR="87630" algn="ctr">
              <a:spcAft>
                <a:spcPts val="0"/>
              </a:spcAft>
            </a:pPr>
            <a:r>
              <a:rPr lang="ru-RU" sz="1300" b="1" dirty="0">
                <a:latin typeface="+mj-lt"/>
                <a:ea typeface="Times New Roman" panose="02020603050405020304" pitchFamily="18" charset="0"/>
              </a:rPr>
              <a:t>2017-2019 годы</a:t>
            </a:r>
            <a:endParaRPr lang="ru-RU" sz="13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8C604F-F451-499C-945E-12019441F8C5}"/>
              </a:ext>
            </a:extLst>
          </p:cNvPr>
          <p:cNvSpPr/>
          <p:nvPr/>
        </p:nvSpPr>
        <p:spPr>
          <a:xfrm>
            <a:off x="545489" y="4242391"/>
            <a:ext cx="11202813" cy="1720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25000"/>
              </a:lnSpc>
              <a:spcAft>
                <a:spcPts val="600"/>
              </a:spcAft>
            </a:pPr>
            <a:endParaRPr lang="ru-RU" sz="1200" b="1" dirty="0">
              <a:ea typeface="Times New Roman" panose="02020603050405020304" pitchFamily="18" charset="0"/>
            </a:endParaRPr>
          </a:p>
          <a:p>
            <a:pPr indent="449580" algn="just">
              <a:lnSpc>
                <a:spcPct val="125000"/>
              </a:lnSpc>
              <a:spcAft>
                <a:spcPts val="600"/>
              </a:spcAft>
            </a:pPr>
            <a:r>
              <a:rPr lang="ru-RU" sz="1400" b="1" dirty="0">
                <a:ea typeface="Times New Roman" panose="02020603050405020304" pitchFamily="18" charset="0"/>
              </a:rPr>
              <a:t>Структура работников ООО является приемлемой, и ей можно дать положительную оценку. Большую долю в структуре кадрового состава сотрудников занимает категория иных работников, незначительная часть принадлежит категории руководителей и специалистов. Это связано с тем, что при выполнении работ по управлению многоквартирными  домами используется ручной труд работников, следующих специальностей: рабочий по комплексной уборке придомовой территории, относящейся к общему имуществу в многоквартирном доме, рабочий по комплексной уборке общего имущества жилого дома,  относящейся к общему имуществу в многоквартирном доме, грузчик.</a:t>
            </a:r>
            <a:r>
              <a:rPr lang="ru-RU" sz="1400" b="1" spc="-5" dirty="0"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0988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Диаграмма 1">
            <a:extLst>
              <a:ext uri="{FF2B5EF4-FFF2-40B4-BE49-F238E27FC236}">
                <a16:creationId xmlns:a16="http://schemas.microsoft.com/office/drawing/2014/main" id="{65E359D4-0839-424B-BFDA-81BBB32B296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0848" y="599724"/>
            <a:ext cx="8967685" cy="5337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899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AF7389D-002B-4D26-8E70-88CC9134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389534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С</a:t>
            </a:r>
            <a:r>
              <a:rPr lang="en-US" sz="2800" b="1" dirty="0" err="1"/>
              <a:t>отрудники</a:t>
            </a:r>
            <a:r>
              <a:rPr lang="en-US" sz="2800" b="1" dirty="0"/>
              <a:t> </a:t>
            </a:r>
            <a:r>
              <a:rPr lang="ru-RU" sz="2800" b="1" dirty="0"/>
              <a:t>у</a:t>
            </a:r>
            <a:r>
              <a:rPr lang="en-US" sz="2800" b="1" dirty="0" err="1"/>
              <a:t>частка</a:t>
            </a:r>
            <a:r>
              <a:rPr lang="en-US" sz="2800" b="1" dirty="0"/>
              <a:t> </a:t>
            </a:r>
            <a:r>
              <a:rPr lang="en-US" sz="2800" b="1" dirty="0" err="1"/>
              <a:t>санитарного</a:t>
            </a:r>
            <a:r>
              <a:rPr lang="en-US" sz="2800" b="1" dirty="0"/>
              <a:t> </a:t>
            </a:r>
            <a:r>
              <a:rPr lang="en-US" sz="2800" b="1" dirty="0" err="1"/>
              <a:t>содержания</a:t>
            </a:r>
            <a:r>
              <a:rPr lang="en-US" sz="2800" b="1" dirty="0"/>
              <a:t> </a:t>
            </a:r>
            <a:r>
              <a:rPr lang="en-US" sz="2800" b="1" dirty="0" err="1"/>
              <a:t>домовладений</a:t>
            </a:r>
            <a:endParaRPr lang="ru-RU" sz="2800" dirty="0"/>
          </a:p>
        </p:txBody>
      </p:sp>
      <p:pic>
        <p:nvPicPr>
          <p:cNvPr id="6" name="Объект 5" descr="Изображение выглядит как снег, здание, внешний, катается на лыжах&#10;&#10;Автоматически созданное описание">
            <a:extLst>
              <a:ext uri="{FF2B5EF4-FFF2-40B4-BE49-F238E27FC236}">
                <a16:creationId xmlns:a16="http://schemas.microsoft.com/office/drawing/2014/main" id="{E9A32352-7298-4FC4-92BF-80855E294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928690" y="233201"/>
            <a:ext cx="3970734" cy="634335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здание, грузовик, автомобиль&#10;&#10;Автоматически созданное описание">
            <a:extLst>
              <a:ext uri="{FF2B5EF4-FFF2-40B4-BE49-F238E27FC236}">
                <a16:creationId xmlns:a16="http://schemas.microsoft.com/office/drawing/2014/main" id="{2182673B-424B-4492-A19B-203458E21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8" r="5" b="5"/>
          <a:stretch/>
        </p:blipFill>
        <p:spPr>
          <a:xfrm>
            <a:off x="5037512" y="233201"/>
            <a:ext cx="3336467" cy="2647157"/>
          </a:xfrm>
          <a:prstGeom prst="rect">
            <a:avLst/>
          </a:prstGeom>
        </p:spPr>
      </p:pic>
      <p:pic>
        <p:nvPicPr>
          <p:cNvPr id="9" name="Объект 8" descr="Изображение выглядит как человек, держит, молодо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9DD53F2A-D780-407A-A423-1734E61C70E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/>
          <a:srcRect l="3751" r="10421"/>
          <a:stretch/>
        </p:blipFill>
        <p:spPr>
          <a:xfrm>
            <a:off x="5037512" y="2880358"/>
            <a:ext cx="3336467" cy="369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29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сидит, люди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FD09217-2123-40A3-A29D-24E58EE00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0666"/>
          <a:stretch/>
        </p:blipFill>
        <p:spPr>
          <a:xfrm>
            <a:off x="446529" y="636397"/>
            <a:ext cx="2753496" cy="32796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внутренний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7E08858-C763-45A6-9BB8-71711B801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9" r="-5" b="4062"/>
          <a:stretch/>
        </p:blipFill>
        <p:spPr>
          <a:xfrm>
            <a:off x="3308375" y="636397"/>
            <a:ext cx="2746641" cy="3279644"/>
          </a:xfrm>
          <a:prstGeom prst="rect">
            <a:avLst/>
          </a:prstGeom>
        </p:spPr>
      </p:pic>
      <p:pic>
        <p:nvPicPr>
          <p:cNvPr id="4" name="Рисунок 3" descr="Изображение выглядит как человек, внутренний, мужчина, однородный&#10;&#10;Автоматически созданное описание">
            <a:extLst>
              <a:ext uri="{FF2B5EF4-FFF2-40B4-BE49-F238E27FC236}">
                <a16:creationId xmlns:a16="http://schemas.microsoft.com/office/drawing/2014/main" id="{90818A79-EC7E-46FF-9ECF-F6F58F4E54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10441"/>
          <a:stretch/>
        </p:blipFill>
        <p:spPr>
          <a:xfrm>
            <a:off x="6153934" y="636397"/>
            <a:ext cx="2746641" cy="3279644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мужчина, сто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0CC35AFC-5F8A-4B2F-B364-B9BCEACF47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75" r="-5" b="2766"/>
          <a:stretch/>
        </p:blipFill>
        <p:spPr>
          <a:xfrm>
            <a:off x="8999498" y="636397"/>
            <a:ext cx="2746641" cy="3279644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id="{F53104B2-035E-4F78-A50D-587F2F10069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0FDB7A2-4999-4A17-B393-D769B1D1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61" y="4799362"/>
            <a:ext cx="11605078" cy="1004030"/>
          </a:xfrm>
        </p:spPr>
        <p:txBody>
          <a:bodyPr/>
          <a:lstStyle/>
          <a:p>
            <a:pPr algn="ctr"/>
            <a:r>
              <a:rPr lang="en-US" sz="2800" b="1" dirty="0" err="1"/>
              <a:t>Сотрудники</a:t>
            </a:r>
            <a:r>
              <a:rPr lang="en-US" sz="2800" b="1" dirty="0"/>
              <a:t> </a:t>
            </a:r>
            <a:r>
              <a:rPr lang="ru-RU" sz="2800" b="1" dirty="0"/>
              <a:t>у</a:t>
            </a:r>
            <a:r>
              <a:rPr lang="en-US" sz="2800" b="1" dirty="0" err="1"/>
              <a:t>частка</a:t>
            </a:r>
            <a:r>
              <a:rPr lang="en-US" sz="2800" b="1" dirty="0"/>
              <a:t> </a:t>
            </a:r>
            <a:r>
              <a:rPr lang="en-US" sz="2800" b="1" dirty="0" err="1"/>
              <a:t>по</a:t>
            </a:r>
            <a:r>
              <a:rPr lang="en-US" sz="2800" b="1" dirty="0"/>
              <a:t> </a:t>
            </a:r>
            <a:r>
              <a:rPr lang="en-US" sz="2800" b="1" dirty="0" err="1"/>
              <a:t>устройству</a:t>
            </a:r>
            <a:r>
              <a:rPr lang="en-US" sz="2800" b="1" dirty="0"/>
              <a:t> </a:t>
            </a:r>
            <a:r>
              <a:rPr lang="en-US" sz="2800" b="1" dirty="0" err="1"/>
              <a:t>внутренних</a:t>
            </a:r>
            <a:r>
              <a:rPr lang="en-US" sz="2800" b="1" dirty="0"/>
              <a:t> </a:t>
            </a:r>
            <a:r>
              <a:rPr lang="en-US" sz="2800" b="1" dirty="0" err="1"/>
              <a:t>систем</a:t>
            </a:r>
            <a:r>
              <a:rPr lang="en-US" sz="2800" b="1" dirty="0"/>
              <a:t> и </a:t>
            </a:r>
            <a:r>
              <a:rPr lang="en-US" sz="2800" b="1" dirty="0" err="1"/>
              <a:t>оборудования</a:t>
            </a:r>
            <a:r>
              <a:rPr lang="en-US" sz="2800" b="1" dirty="0"/>
              <a:t> и </a:t>
            </a:r>
            <a:r>
              <a:rPr lang="en-US" sz="2800" b="1" dirty="0" err="1"/>
              <a:t>текущего</a:t>
            </a:r>
            <a:r>
              <a:rPr lang="en-US" sz="2800" b="1" dirty="0"/>
              <a:t> </a:t>
            </a:r>
            <a:r>
              <a:rPr lang="en-US" sz="2800" b="1" dirty="0" err="1"/>
              <a:t>ремонта</a:t>
            </a:r>
            <a:endParaRPr lang="ru-RU" sz="2800" dirty="0"/>
          </a:p>
        </p:txBody>
      </p:sp>
      <p:pic>
        <p:nvPicPr>
          <p:cNvPr id="22" name="Рисунок 21" descr="Изображение выглядит как человек, сидит, люди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BE36E6A-FB42-4CED-831B-458417DC4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0666"/>
          <a:stretch/>
        </p:blipFill>
        <p:spPr>
          <a:xfrm>
            <a:off x="293461" y="268224"/>
            <a:ext cx="3058964" cy="41208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человек, внутренний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AA7ED0DC-6801-4599-9A5E-A24C366AC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9" r="-5" b="4062"/>
          <a:stretch/>
        </p:blipFill>
        <p:spPr>
          <a:xfrm>
            <a:off x="3460775" y="268224"/>
            <a:ext cx="2746641" cy="41208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человек, внутренний, мужчина, однородный&#10;&#10;Автоматически созданное описание">
            <a:extLst>
              <a:ext uri="{FF2B5EF4-FFF2-40B4-BE49-F238E27FC236}">
                <a16:creationId xmlns:a16="http://schemas.microsoft.com/office/drawing/2014/main" id="{5F0FD7D0-FF1E-467E-BDE5-F2A60D3E1B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10441"/>
          <a:stretch/>
        </p:blipFill>
        <p:spPr>
          <a:xfrm>
            <a:off x="6306334" y="268224"/>
            <a:ext cx="2746641" cy="412089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человек, мужчина, сто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1A8A7B09-2F04-4B28-BA94-C3F3B4FBD6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75" r="-5" b="2766"/>
          <a:stretch/>
        </p:blipFill>
        <p:spPr>
          <a:xfrm>
            <a:off x="9151898" y="268224"/>
            <a:ext cx="2746641" cy="41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47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FF7F7-7E2A-45BA-AF8F-3A4512D3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2.Дата основания организации: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8BABF7-85D8-4BC2-A087-749DB9D4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540385" algn="just">
              <a:lnSpc>
                <a:spcPct val="114000"/>
              </a:lnSpc>
            </a:pPr>
            <a:r>
              <a:rPr lang="ru-RU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На основании решения единственного учредителя №1/11-2014 от </a:t>
            </a:r>
            <a:r>
              <a:rPr lang="ru-RU" sz="1800" b="1" u="sng" dirty="0">
                <a:solidFill>
                  <a:schemeClr val="tx1"/>
                </a:solidFill>
                <a:ea typeface="Times New Roman" panose="02020603050405020304" pitchFamily="18" charset="0"/>
              </a:rPr>
              <a:t>«05» ноября 2014 г. </a:t>
            </a:r>
            <a:r>
              <a:rPr lang="ru-RU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было создано  </a:t>
            </a:r>
            <a:r>
              <a:rPr lang="ru-RU" sz="1800" b="1" spc="35" dirty="0">
                <a:solidFill>
                  <a:schemeClr val="tx1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Общество с ограниченной ответственностью «Сервисная компания «Восход»</a:t>
            </a:r>
            <a:r>
              <a:rPr lang="ru-RU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, руководствуясь изменениями внесенными в Жилищный кодекс РФ, ст. 161,162, ч.2, а также ст. 198 ЖК РФ.</a:t>
            </a:r>
          </a:p>
          <a:p>
            <a:pPr indent="540385" algn="just">
              <a:lnSpc>
                <a:spcPct val="114000"/>
              </a:lnSpc>
            </a:pPr>
            <a:r>
              <a:rPr lang="ru-RU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Как юридическое лицо Общество зарегистрировано  - </a:t>
            </a:r>
            <a:r>
              <a:rPr lang="ru-RU" sz="1800" b="1" u="sng" dirty="0">
                <a:solidFill>
                  <a:schemeClr val="tx1"/>
                </a:solidFill>
                <a:ea typeface="Times New Roman" panose="02020603050405020304" pitchFamily="18" charset="0"/>
              </a:rPr>
              <a:t>«18» ноября 2014 года</a:t>
            </a:r>
            <a:r>
              <a:rPr lang="ru-RU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 и присвоен </a:t>
            </a:r>
            <a:r>
              <a:rPr lang="ru-RU" sz="1800" b="1" u="sng" dirty="0">
                <a:solidFill>
                  <a:schemeClr val="tx1"/>
                </a:solidFill>
                <a:ea typeface="Times New Roman" panose="02020603050405020304" pitchFamily="18" charset="0"/>
              </a:rPr>
              <a:t>ОГРН 1143123020017</a:t>
            </a:r>
            <a:r>
              <a:rPr lang="ru-RU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, о чем в едином государственном Реестре юридических лиц внесена запись и выдано свидетельство серия 31 №002434602. </a:t>
            </a:r>
          </a:p>
          <a:p>
            <a:pPr indent="540385" algn="just">
              <a:lnSpc>
                <a:spcPct val="114000"/>
              </a:lnSpc>
            </a:pPr>
            <a:r>
              <a:rPr lang="ru-RU" sz="1800" b="1" dirty="0">
                <a:solidFill>
                  <a:schemeClr val="tx1"/>
                </a:solidFill>
              </a:rPr>
              <a:t>Во исполнении жилищного законодательства Обществом получена лицензия на осуществление предпринимательской деятельности в сфере управления многоквартирными домами №84 от «20» апреля 2015 г.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C37D5-A0C3-4E9C-8B2C-4024B71FA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E289488-0C23-4DC8-A9FA-240659547385}" type="datetime1">
              <a:rPr lang="ru-RU" smtClean="0"/>
              <a:t>28.05.2020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93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446B1D9-0DB7-46CC-B085-A13B329F4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795480"/>
              </p:ext>
            </p:extLst>
          </p:nvPr>
        </p:nvGraphicFramePr>
        <p:xfrm>
          <a:off x="590307" y="1373257"/>
          <a:ext cx="9383034" cy="5048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9394">
                  <a:extLst>
                    <a:ext uri="{9D8B030D-6E8A-4147-A177-3AD203B41FA5}">
                      <a16:colId xmlns:a16="http://schemas.microsoft.com/office/drawing/2014/main" val="3641532222"/>
                    </a:ext>
                  </a:extLst>
                </a:gridCol>
                <a:gridCol w="4784652">
                  <a:extLst>
                    <a:ext uri="{9D8B030D-6E8A-4147-A177-3AD203B41FA5}">
                      <a16:colId xmlns:a16="http://schemas.microsoft.com/office/drawing/2014/main" val="4224815427"/>
                    </a:ext>
                  </a:extLst>
                </a:gridCol>
                <a:gridCol w="1105787">
                  <a:extLst>
                    <a:ext uri="{9D8B030D-6E8A-4147-A177-3AD203B41FA5}">
                      <a16:colId xmlns:a16="http://schemas.microsoft.com/office/drawing/2014/main" val="103288866"/>
                    </a:ext>
                  </a:extLst>
                </a:gridCol>
                <a:gridCol w="946297">
                  <a:extLst>
                    <a:ext uri="{9D8B030D-6E8A-4147-A177-3AD203B41FA5}">
                      <a16:colId xmlns:a16="http://schemas.microsoft.com/office/drawing/2014/main" val="2780719726"/>
                    </a:ext>
                  </a:extLst>
                </a:gridCol>
                <a:gridCol w="925033">
                  <a:extLst>
                    <a:ext uri="{9D8B030D-6E8A-4147-A177-3AD203B41FA5}">
                      <a16:colId xmlns:a16="http://schemas.microsoft.com/office/drawing/2014/main" val="3236626771"/>
                    </a:ext>
                  </a:extLst>
                </a:gridCol>
                <a:gridCol w="871871">
                  <a:extLst>
                    <a:ext uri="{9D8B030D-6E8A-4147-A177-3AD203B41FA5}">
                      <a16:colId xmlns:a16="http://schemas.microsoft.com/office/drawing/2014/main" val="3117065933"/>
                    </a:ext>
                  </a:extLst>
                </a:gridCol>
              </a:tblGrid>
              <a:tr h="27014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п/п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Наименование показателей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505660"/>
                  </a:ext>
                </a:extLst>
              </a:tr>
              <a:tr h="2151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начислено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оплачено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начислено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оплачено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450269"/>
                  </a:ext>
                </a:extLst>
              </a:tr>
              <a:tr h="219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Доходы, тыс. руб.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40877,45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40558,91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43620,75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42595,41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095142"/>
                  </a:ext>
                </a:extLst>
              </a:tr>
              <a:tr h="176746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в том числе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643828"/>
                  </a:ext>
                </a:extLst>
              </a:tr>
              <a:tr h="182934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-плата населения за содержание и ремонт жилья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37176,53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36537,62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38727,09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37967,44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367781"/>
                  </a:ext>
                </a:extLst>
              </a:tr>
              <a:tr h="182934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-финансирование из бюджета (без учета средств на капитальный ремонт)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119511"/>
                  </a:ext>
                </a:extLst>
              </a:tr>
              <a:tr h="182934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-прочие доходы - всего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3700,92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4021,29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4893,66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4627,97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10699"/>
                  </a:ext>
                </a:extLst>
              </a:tr>
              <a:tr h="182934"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Остаток денежных средств на начало отчетного года, тыс. руб.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+758,9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+922,43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05138"/>
                  </a:ext>
                </a:extLst>
              </a:tr>
              <a:tr h="1224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Расходы, тыс. руб.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40392,79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40395,38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42341,680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42309,98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17354"/>
                  </a:ext>
                </a:extLst>
              </a:tr>
              <a:tr h="176746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в том числе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065407"/>
                  </a:ext>
                </a:extLst>
              </a:tr>
              <a:tr h="204760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1.Общеэксплуатационные расходы, тыс. руб.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9203,66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8722,33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9892,32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8575,87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889171"/>
                  </a:ext>
                </a:extLst>
              </a:tr>
              <a:tr h="176746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в том числе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858427"/>
                  </a:ext>
                </a:extLst>
              </a:tr>
              <a:tr h="182934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-фонд оплаты труда АУП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5599,81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5645,44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5094,48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5064,25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729176"/>
                  </a:ext>
                </a:extLst>
              </a:tr>
              <a:tr h="182934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-страховые взносы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1118,67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1089,76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1549,59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1504,84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362257"/>
                  </a:ext>
                </a:extLst>
              </a:tr>
              <a:tr h="182934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-прочие расходы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2485,18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1987,13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3248,25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2006,78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002895"/>
                  </a:ext>
                </a:extLst>
              </a:tr>
              <a:tr h="219521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2.Затраты на содержание и текущий ремонт жилищного фонда, тыс. руб.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22405,55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23514,26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24231,97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25171,33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112761"/>
                  </a:ext>
                </a:extLst>
              </a:tr>
              <a:tr h="219521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3.Прочие расходы организации, тыс. руб.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8783,58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8158,79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8217,39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8562,78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866052"/>
                  </a:ext>
                </a:extLst>
              </a:tr>
              <a:tr h="182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Финансовый результат на конец отчетного периода, тыс. руб.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+484,66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+1279,07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891041"/>
                  </a:ext>
                </a:extLst>
              </a:tr>
              <a:tr h="182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Остаток денежных средств, тыс. руб.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922,430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1207,86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745449"/>
                  </a:ext>
                </a:extLst>
              </a:tr>
              <a:tr h="182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Дебиторская задолженность, тыс. руб.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7999,00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7999,00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8488,00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8488,00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213920"/>
                  </a:ext>
                </a:extLst>
              </a:tr>
              <a:tr h="182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Кредиторская задолженность, тыс. руб.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3851,00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3851,00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3729,00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3729,00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602222"/>
                  </a:ext>
                </a:extLst>
              </a:tr>
              <a:tr h="182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Стоимость основных фондов: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611817"/>
                  </a:ext>
                </a:extLst>
              </a:tr>
              <a:tr h="206740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-первоначальная, тыс. руб.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2185,00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2185,00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3705,00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3705,00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661871"/>
                  </a:ext>
                </a:extLst>
              </a:tr>
              <a:tr h="219521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-остаточная, тыс. руб.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3705,00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3705,00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3396,00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3396,00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281457"/>
                  </a:ext>
                </a:extLst>
              </a:tr>
              <a:tr h="2036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Приобретено основных фондов за год, </a:t>
                      </a: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</a:rPr>
                        <a:t>тыс.руб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1726,00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1066,00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608874"/>
                  </a:ext>
                </a:extLst>
              </a:tr>
              <a:tr h="1767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Списано основных фондов за год, тыс. руб.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206,00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1375,00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090" marR="390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11489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492F20-7C38-483B-8C0E-22E692008343}"/>
              </a:ext>
            </a:extLst>
          </p:cNvPr>
          <p:cNvSpPr/>
          <p:nvPr/>
        </p:nvSpPr>
        <p:spPr>
          <a:xfrm>
            <a:off x="9973340" y="1373258"/>
            <a:ext cx="1953047" cy="4470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>
              <a:spcAft>
                <a:spcPts val="0"/>
              </a:spcAft>
            </a:pPr>
            <a:r>
              <a:rPr lang="ru-RU" sz="1050" b="1" dirty="0">
                <a:latin typeface="+mj-lt"/>
                <a:ea typeface="Times New Roman" panose="02020603050405020304" pitchFamily="18" charset="0"/>
              </a:rPr>
              <a:t>Важнейшими индикаторами эффективности работы организаций являются финансовые показатели, которые дают ответ на вопрос, достигается ли конечная цель осуществления деятельности — получение прибыли в долгосрочной перспективе. Получаемая прибыль позволяет развивать ООО «СК «Восход», приобретать основные средства, которые позволяют более эффективно использовать трудовые ресурсы и повышать качество услуги по управлению МКД.</a:t>
            </a: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4D59F6-6013-4329-9859-3C9621EF6160}"/>
              </a:ext>
            </a:extLst>
          </p:cNvPr>
          <p:cNvSpPr/>
          <p:nvPr/>
        </p:nvSpPr>
        <p:spPr>
          <a:xfrm>
            <a:off x="412897" y="542260"/>
            <a:ext cx="11336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20980" algn="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Таблица №5</a:t>
            </a:r>
          </a:p>
          <a:p>
            <a:pPr marL="228600" indent="220980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                                                                                        Результаты </a:t>
            </a:r>
            <a:endParaRPr lang="ru-RU" sz="1200" b="1" dirty="0">
              <a:latin typeface="+mj-lt"/>
              <a:ea typeface="Times New Roman" panose="02020603050405020304" pitchFamily="18" charset="0"/>
            </a:endParaRPr>
          </a:p>
          <a:p>
            <a:pPr marR="87630" algn="ct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финансово-хозяйственной деятельности ООО «СК «Восход» </a:t>
            </a:r>
            <a:endParaRPr lang="ru-RU" sz="1200" b="1" dirty="0">
              <a:latin typeface="+mj-lt"/>
              <a:ea typeface="Times New Roman" panose="02020603050405020304" pitchFamily="18" charset="0"/>
            </a:endParaRPr>
          </a:p>
          <a:p>
            <a:pPr marR="87630" algn="ct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за  2018 -2019</a:t>
            </a:r>
            <a:r>
              <a:rPr lang="ru-RU" sz="1200" b="1" dirty="0">
                <a:latin typeface="+mj-lt"/>
                <a:ea typeface="Times New Roman" panose="02020603050405020304" pitchFamily="18" charset="0"/>
              </a:rPr>
              <a:t> год</a:t>
            </a:r>
          </a:p>
        </p:txBody>
      </p:sp>
    </p:spTree>
    <p:extLst>
      <p:ext uri="{BB962C8B-B14F-4D97-AF65-F5344CB8AC3E}">
        <p14:creationId xmlns:p14="http://schemas.microsoft.com/office/powerpoint/2010/main" val="2431197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141B6-DE8D-401E-B175-B6BEC370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ru-RU" sz="2000" b="1" dirty="0"/>
            </a:br>
            <a:r>
              <a:rPr lang="ru-RU" sz="2000" b="1" dirty="0"/>
              <a:t>Динамика </a:t>
            </a:r>
            <a:br>
              <a:rPr lang="ru-RU" sz="2000" b="1" dirty="0"/>
            </a:br>
            <a:r>
              <a:rPr lang="ru-RU" sz="2000" b="1" dirty="0"/>
              <a:t>изменения доходов и расходов ООО «СК «Восход» за 2018-2019 годы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13D04B-878C-4830-BCE7-9B3094C4EF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Диаграмма 1">
            <a:extLst>
              <a:ext uri="{FF2B5EF4-FFF2-40B4-BE49-F238E27FC236}">
                <a16:creationId xmlns:a16="http://schemas.microsoft.com/office/drawing/2014/main" id="{A3FE650C-14D0-4E7B-BD84-C3ABB459137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5" y="2120900"/>
            <a:ext cx="5525118" cy="3740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Диаграмма 1">
            <a:extLst>
              <a:ext uri="{FF2B5EF4-FFF2-40B4-BE49-F238E27FC236}">
                <a16:creationId xmlns:a16="http://schemas.microsoft.com/office/drawing/2014/main" id="{858885F1-9930-4619-9650-FF41DE46B90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007" y="2120900"/>
            <a:ext cx="5397527" cy="3740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619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772A6-9DB8-4357-8910-48C1E116A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497305"/>
            <a:ext cx="3517566" cy="158816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400" dirty="0"/>
              <a:t>Структура </a:t>
            </a:r>
            <a:br>
              <a:rPr lang="ru-RU" sz="2400" dirty="0"/>
            </a:br>
            <a:r>
              <a:rPr lang="ru-RU" sz="2400" dirty="0"/>
              <a:t>расходов</a:t>
            </a:r>
            <a:br>
              <a:rPr lang="ru-RU" sz="2400" dirty="0"/>
            </a:br>
            <a:r>
              <a:rPr lang="ru-RU" sz="2400" dirty="0"/>
              <a:t> ООО «СК «Восход»</a:t>
            </a:r>
            <a:br>
              <a:rPr lang="ru-RU" sz="2400" dirty="0"/>
            </a:br>
            <a:r>
              <a:rPr lang="ru-RU" sz="2400" dirty="0"/>
              <a:t>за 2017-2019 г.</a:t>
            </a:r>
            <a:endParaRPr lang="en-US" sz="2400" dirty="0"/>
          </a:p>
        </p:txBody>
      </p:sp>
      <p:pic>
        <p:nvPicPr>
          <p:cNvPr id="2051" name="Диаграмма 1">
            <a:extLst>
              <a:ext uri="{FF2B5EF4-FFF2-40B4-BE49-F238E27FC236}">
                <a16:creationId xmlns:a16="http://schemas.microsoft.com/office/drawing/2014/main" id="{5FA51C9D-D985-4486-8226-3E757352FEF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4" y="1681674"/>
            <a:ext cx="5928344" cy="3557007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C0655757-464B-4E2D-84A2-E7C575C19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2085474"/>
            <a:ext cx="3517567" cy="436104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400" b="1" dirty="0"/>
              <a:t> Основным источником доходов ООО «СК «Восход» является  платежи населения полученные за содержание и текущий ремонт помещений многоквартирных домов находящихся в управлении.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/>
              <a:t>Рост доходов в целом за 2018-2019 годы способствует воспроизводственным процессам организации: приобретению основных средств, а также повышению производительности труда.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/>
              <a:t>Основными статьями расходов являются: затраты на содержание и текущий ремонт жилого фонда, общеэксплуатационные расходы, прочие расходы. Доходы и расходы являются взаимосвязанными показателями, которые характеризуют финансовое состояние. </a:t>
            </a:r>
            <a:endParaRPr lang="en-US" sz="1400" b="1" dirty="0"/>
          </a:p>
        </p:txBody>
      </p:sp>
      <p:sp>
        <p:nvSpPr>
          <p:cNvPr id="72" name="Date Placeholder 4">
            <a:extLst>
              <a:ext uri="{FF2B5EF4-FFF2-40B4-BE49-F238E27FC236}">
                <a16:creationId xmlns:a16="http://schemas.microsoft.com/office/drawing/2014/main" id="{8627EA0E-A417-45FA-AF28-54D9A703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FD0FAC8F-653F-479B-B209-9F30C9091843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55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28201A-87A4-4CA6-BD85-86F6EBD497B4}"/>
              </a:ext>
            </a:extLst>
          </p:cNvPr>
          <p:cNvSpPr/>
          <p:nvPr/>
        </p:nvSpPr>
        <p:spPr>
          <a:xfrm>
            <a:off x="435935" y="552893"/>
            <a:ext cx="11302409" cy="525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ea typeface="Times New Roman" panose="02020603050405020304" pitchFamily="18" charset="0"/>
              </a:rPr>
              <a:t>ООО «СК «Восход» являясь стабильным, динамично развивающимся предприятием изыскивает внутренние резервы для увеличения доходов и проводит мероприятия по оптимизации расходов, о чем свидетельствует динамика изменения доходов и расходов предприятия. Отрицательным фактором в деятельности является рост дебиторской задолженности: задолженности населения за оказанные услуги по управлению. Для снижения дебиторской задолженности ООО «СК «Восход» выполняет комплексные мероприятия, силами коллектива, по взысканию задолженности и не допущению ее в будущем.</a:t>
            </a:r>
            <a:r>
              <a:rPr lang="ru-RU" sz="1400" b="1" dirty="0"/>
              <a:t> </a:t>
            </a:r>
          </a:p>
          <a:p>
            <a:r>
              <a:rPr lang="ru-RU" sz="1400" b="1" dirty="0"/>
              <a:t>	Для снижения дебиторской задолженности ООО «СК «Восход» выполняет комплексные мероприятия, силами коллектива, по взысканию задолженности и не допущению ее в будущем.</a:t>
            </a:r>
          </a:p>
          <a:p>
            <a:r>
              <a:rPr lang="ru-RU" sz="1400" b="1" dirty="0"/>
              <a:t>	Данные мероприятия  включают следующие </a:t>
            </a:r>
            <a:r>
              <a:rPr lang="ru-RU" sz="1400" b="1" dirty="0" err="1"/>
              <a:t>этаты</a:t>
            </a:r>
            <a:r>
              <a:rPr lang="ru-RU" sz="1400" b="1" dirty="0"/>
              <a:t>:</a:t>
            </a:r>
          </a:p>
          <a:p>
            <a:r>
              <a:rPr lang="ru-RU" sz="1400" b="1" dirty="0"/>
              <a:t>-доведение информации о задолженности за ЖКУ, с периодом от 3-х месяцев и выше, путем расклеивания информации на подъездах и досках объявлений, в рамках соблюдении порядка о защите персонифицированных данных собственников жилья;</a:t>
            </a:r>
          </a:p>
          <a:p>
            <a:r>
              <a:rPr lang="ru-RU" sz="1400" b="1" dirty="0"/>
              <a:t>-проведение разъяснительных бесед с оформлением обязательств и графиков погашения задолженности;</a:t>
            </a:r>
          </a:p>
          <a:p>
            <a:r>
              <a:rPr lang="ru-RU" sz="1400" b="1" dirty="0"/>
              <a:t>- вручение напоминаний (уведомлений) о необходимости оплаты задолженности за ЖКУ;</a:t>
            </a:r>
          </a:p>
          <a:p>
            <a:r>
              <a:rPr lang="ru-RU" sz="1400" b="1" dirty="0"/>
              <a:t>-вручение предупреждений (уведомлений) при неоплате от 3 до 6 месяцев (предупреждение (уведомление) доставляется потребителю путем вручения должнику под расписку, или направления по почте заказным письмом (с уведомлением о вручении), или путем включения в платежный документ для внесения платы за коммунальные услуги текста соответствующего предупреждения (уведомления), или иным способом уведомления, подтверждающим факт и дату его получения потребителем, в том числе путем передачи потребителю предупреждения (уведомления) посредством СМС-сообщения, телефонного звонка с записью разговора, сообщения электронной почты или через личный кабинет потребителя в государственной информационной системе жилищно-коммунального хозяйства; </a:t>
            </a:r>
          </a:p>
          <a:p>
            <a:r>
              <a:rPr lang="ru-RU" sz="1400" b="1" dirty="0"/>
              <a:t>-вручаются досудебные предупреждения (уведомления) при неоплате от 6 месяцев и выше;</a:t>
            </a:r>
          </a:p>
          <a:p>
            <a:r>
              <a:rPr lang="ru-RU" sz="1400" b="1" dirty="0"/>
              <a:t>-выполняется совместная работа с ресурсоснабжающими организациями, по взысканию задолженности за ЖКУ, в рамках заключенных соглашений о совместной работе; </a:t>
            </a:r>
          </a:p>
          <a:p>
            <a:r>
              <a:rPr lang="ru-RU" sz="1400" b="1" dirty="0"/>
              <a:t>-оформляются исковые заявления в суд по взысканию задолженности;</a:t>
            </a:r>
          </a:p>
          <a:p>
            <a:r>
              <a:rPr lang="ru-RU" sz="1400" b="1" dirty="0"/>
              <a:t>-проводится активная работа с приставами (с 01.09.2020 г. соглашение о взаимодействии).</a:t>
            </a:r>
          </a:p>
          <a:p>
            <a:pPr>
              <a:lnSpc>
                <a:spcPct val="125000"/>
              </a:lnSpc>
            </a:pPr>
            <a:endParaRPr lang="ru-RU" sz="1200" b="1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83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2FA16-9A94-499C-854B-0CD50090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812799"/>
            <a:ext cx="3517567" cy="3125217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ru-RU" sz="2400" b="1" dirty="0"/>
            </a:br>
            <a:r>
              <a:rPr lang="ru-RU" sz="2400" dirty="0"/>
              <a:t>Реализация Федерального закона РФ от 23 ноября 2009 года №261-ФЗ «Об энергосбережении и о повышении энергетической эффективности»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F71239-B4B4-4A41-A04E-F12A474EDA79}"/>
              </a:ext>
            </a:extLst>
          </p:cNvPr>
          <p:cNvSpPr/>
          <p:nvPr/>
        </p:nvSpPr>
        <p:spPr>
          <a:xfrm>
            <a:off x="4803648" y="670560"/>
            <a:ext cx="7071360" cy="5775959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/>
          <a:p>
            <a:pPr>
              <a:lnSpc>
                <a:spcPct val="110000"/>
              </a:lnSpc>
              <a:buFont typeface="Calibri" panose="020F0502020204030204" pitchFamily="34" charset="0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	</a:t>
            </a: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Во исполнении Федерального закона РФ от 23 ноября 2009 года №261-ФЗ «Об энергосбережении и о повышении энергетической эффективности» ООО «СК «Восход» выполняет мероприятия (обязательные и дополнительные), в отношении общего имущества многоквартирных домов, находящихся в управлении. 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ООО «СК «Восход» в 2017 году была разработанная программа, действующая с 2017-2021 гг., в которую ежегодно вносятся изменения, с учетом пожеланий населения.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	Работы и услуги, которые ООО «СК «Восход» в обязательном порядке проводит в доме, поддерживая общее имущество собственников в исправном состоянии – текущий ремонт, неразрывно связаны с поддержанием и восстановлением энергосбережения дома. 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	В рамках текущего ремонта выполняются работы: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	-по замене ламп накаливания в местах общего пользования на энергосберегающие лампы;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	-по периодическому и профилактическому ремонту, защите от несанкционированных подключений, проверке целостности пломб и замков электрощитов;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	-по утеплению теплового контура в период подготовки многоквартирных домов к работе в зимних условиях, а также в ходе периодических осмотров;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	-по ремонту и теплоизоляции трубопроводов отопления; 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	-по опрессовке и промывке внутридомовой системы;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	-по ремонту и восстановлению стыков стеновых панелей.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</a:pPr>
            <a:endParaRPr lang="ru-RU" sz="1500" b="1" dirty="0">
              <a:solidFill>
                <a:schemeClr val="tx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buFont typeface="Calibri" panose="020F0502020204030204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	В течение 2017-2019 года с привлечением подрядных организаций выполняются работы по латочному ремонту кровли, ремонту и восстановлению стыков стеновых панелей.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94117E2A-C810-4EBC-903A-02519EB7ED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FD0FAC8F-653F-479B-B209-9F30C9091843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78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1BAB21-3AB9-4170-817E-75A60864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/>
          <a:lstStyle/>
          <a:p>
            <a:r>
              <a:rPr lang="ru-RU" dirty="0"/>
              <a:t>Согласование </a:t>
            </a:r>
            <a:endParaRPr lang="en-US" dirty="0"/>
          </a:p>
        </p:txBody>
      </p:sp>
      <p:sp>
        <p:nvSpPr>
          <p:cNvPr id="24" name="Объект 9">
            <a:extLst>
              <a:ext uri="{FF2B5EF4-FFF2-40B4-BE49-F238E27FC236}">
                <a16:creationId xmlns:a16="http://schemas.microsoft.com/office/drawing/2014/main" id="{437E1217-D682-4BE8-9539-CD2DA4EF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321" y="381965"/>
            <a:ext cx="6602819" cy="60645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Директор ООО «СК «Восход»                                       Председатель профсоюзной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                                                                                       организации ООО «СК «Восход»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endParaRPr lang="ru-RU" sz="1400" b="1" u="sng" dirty="0"/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u="sng" dirty="0"/>
              <a:t> Козлитин Владимир Анатольевич</a:t>
            </a:r>
            <a:r>
              <a:rPr lang="ru-RU" sz="1400" b="1" dirty="0"/>
              <a:t>_                            </a:t>
            </a:r>
            <a:r>
              <a:rPr lang="ru-RU" sz="1400" b="1" u="sng" dirty="0"/>
              <a:t>Савоненко Наталья Дмитриевна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/>
              <a:t>             (фамилия, имя, отчество)                                                                                                                         (фамилия, имя, отчество)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endParaRPr lang="ru-RU" sz="1200" b="1" dirty="0"/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endParaRPr lang="ru-RU" sz="1200" b="1" dirty="0"/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dirty="0"/>
              <a:t>_____________________________                                              ____________________________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dirty="0"/>
              <a:t>                 </a:t>
            </a:r>
            <a:r>
              <a:rPr lang="ru-RU" sz="800" b="1" dirty="0"/>
              <a:t>(подпись)                                                                                                                                                    (подпись)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 dirty="0"/>
              <a:t>МП                                                                                    </a:t>
            </a:r>
            <a:r>
              <a:rPr lang="ru-RU" sz="1400" b="1" dirty="0" err="1"/>
              <a:t>МП</a:t>
            </a:r>
            <a:endParaRPr lang="ru-RU" sz="1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 dirty="0"/>
              <a:t>"______" ______________ 2020 г.                                "_____" _______________ 2020 г.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b="1" dirty="0"/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b="1" dirty="0"/>
              <a:t>      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ru-RU" sz="12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>
                <a:latin typeface="+mj-lt"/>
              </a:rPr>
              <a:t>СОГЛАСОВАНО: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b="1" dirty="0"/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b="1" dirty="0"/>
              <a:t> </a:t>
            </a:r>
            <a:r>
              <a:rPr lang="ru-RU" sz="1400" b="1" dirty="0"/>
              <a:t>Руководитель структурного                                 Председатель Координационного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 подразделения администрации города            Совета организаций профсоюзов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 по курируемой отрасли                                       города Белгорода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1400" b="1" dirty="0"/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_________________________                             </a:t>
            </a:r>
            <a:r>
              <a:rPr lang="ru-RU" sz="1400" b="1" u="sng" dirty="0"/>
              <a:t>Киреева Любовь Петровна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     </a:t>
            </a:r>
            <a:r>
              <a:rPr lang="ru-RU" sz="800" b="1" dirty="0"/>
              <a:t>(фамилия, имя, отчество)                                                                                                       (фамилия, имя, отчество)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endParaRPr lang="ru-RU" sz="800" b="1" dirty="0"/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endParaRPr lang="ru-RU" sz="800" b="1" dirty="0"/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dirty="0"/>
              <a:t>_____________________________                                  ____________________________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dirty="0"/>
              <a:t>                 </a:t>
            </a:r>
            <a:r>
              <a:rPr lang="ru-RU" sz="800" b="1" dirty="0"/>
              <a:t>(подпись)                                                                                                                                 (подпись)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 dirty="0"/>
              <a:t>МП                                                                          </a:t>
            </a:r>
            <a:r>
              <a:rPr lang="ru-RU" sz="1400" b="1" dirty="0" err="1"/>
              <a:t>МП</a:t>
            </a:r>
            <a:endParaRPr lang="ru-RU" sz="1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 dirty="0"/>
              <a:t>"______" ______________ 2020 г.                       "_____" _______________ 2020 г.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93B9FE-CB2D-46A8-BF3A-2E8101BD7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D0FAC8F-653F-479B-B209-9F30C9091843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48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18106-83DF-4435-8810-ADC01DB1C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ru-RU" sz="3300" dirty="0"/>
              <a:t>3.Вид экономической деятельности: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3B7A1-43D7-4F58-A2B0-D9E18BCB0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</a:pPr>
            <a:r>
              <a:rPr lang="ru-RU" sz="1600" b="1" spc="35" dirty="0"/>
              <a:t>Основной целью деятельности Общества являются расширение рынка товаров, работ и услуг, а также извлечение прибыли.</a:t>
            </a:r>
          </a:p>
          <a:p>
            <a:pPr>
              <a:lnSpc>
                <a:spcPct val="100000"/>
              </a:lnSpc>
            </a:pPr>
            <a:r>
              <a:rPr lang="ru-RU" sz="1200" b="1" u="sng" dirty="0"/>
              <a:t> </a:t>
            </a:r>
            <a:r>
              <a:rPr lang="ru-RU" sz="1600" b="1" u="sng" dirty="0"/>
              <a:t>Основными видами деятельности Общества является:</a:t>
            </a:r>
            <a:endParaRPr lang="ru-RU" sz="16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1" dirty="0"/>
              <a:t>-выполнение работ по управлению жилищным фондом;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1" dirty="0"/>
              <a:t>-проведение работ по текущему и капитальному ремонту жилищного фонда;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1" dirty="0"/>
              <a:t>-рассмотрение предложений, заявлений и жалоб потребителей по качеству жилищного обслуживания и принятия по ним мер в пределах заключенных договоров;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-оказание платных бытовых услуг населению;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1" dirty="0"/>
              <a:t>-деятельность в области права, бухгалтерского учета и аудита;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1" dirty="0"/>
              <a:t>-оказание любых услуг, менеджмент;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-взаимоотношения со смежными организациями и поставщиками;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-сдача в аренду помещений нанимателями и арендаторами;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-организацию технического обслуживания и ремонта строительных конструкций и инженерных систем зданий;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-организацию санитарного содержания (уборка мест общего пользования; уборка мест придомовой территории), содержания и ремонта жилищного фонда;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-организация сбора платы за ремонт и содержание общего имущества в многоквартирном доме за жилой фонд;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-деятельность по сбору платы за ремонт и содержание общего имущества в многоквартирном доме нежилого фонда;</a:t>
            </a:r>
          </a:p>
          <a:p>
            <a:pPr>
              <a:lnSpc>
                <a:spcPct val="100000"/>
              </a:lnSpc>
            </a:pPr>
            <a:endParaRPr lang="ru-RU" sz="1200" b="1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47F9A1-B7CF-4644-BCF3-369F7174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E289488-0C23-4DC8-A9FA-240659547385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4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D57E2D-B5DE-4F81-A2D5-B8D32530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>
            <a:normAutofit/>
          </a:bodyPr>
          <a:lstStyle/>
          <a:p>
            <a:r>
              <a:rPr lang="ru-RU" sz="3300" dirty="0"/>
              <a:t>3.Вид экономической деятельности</a:t>
            </a:r>
            <a:endParaRPr lang="en-US" sz="33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F1E78B-B2E5-49F6-B88A-344915C24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-создание единой базы данных о жилищном фонде, проживающем в нем населении, осуществление контроля качества и объемов предоставляемых услуг, своевременное информирование потребителей об их обязательствах по оплате жилищно-коммунальных услуг, предотвращения накапливания задолженности по платежам;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-сбор с потребителей платежей за наем жилья, за коммунальные услуги и за услуги по отдельным прейскурантам;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-проведение взаиморасчетов с организациями-поставщиками услуг с учетом качества и количества оказанных ими услуг;</a:t>
            </a:r>
            <a:r>
              <a:rPr lang="ru-RU" sz="1400" b="1" spc="35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spc="35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-строительные работы, ремонтные, отделочные и монтажные работы;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spc="35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-оптовая и розничная торговля (в том числе комиссионная) промышленными, хозяйственно-бытовыми, продовольственными товарами народного потребления, продукцией производственно-технического назначения, запасными частями, теле радио и электронной аппаратурой, нефтепродуктами, продукцией, лесопереработки, производство пиломатериалов, оказание транспортных и экспедиторских услуг, оказание складских услуг;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-производство ТНП и продукции производственно-технического назначения;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-грузопассажирские перевозки автомобильным транспортом;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-издательская деятельность;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-оказание посреднических услуг;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-осуществление других видов хозяйственной деятельности, не противоречащих законодательству России.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200" b="1" dirty="0"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DBCBEE37-6C7F-4FEC-9138-8893F06A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4D5EF43-AECB-4459-AE90-3AFB54138C76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50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BC1E5-98E6-49EA-B670-D76AD0F53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606057"/>
            <a:ext cx="10058400" cy="4327450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r>
              <a:rPr lang="ru-RU" sz="3600" b="1" dirty="0">
                <a:latin typeface="+mn-lt"/>
              </a:rPr>
              <a:t>Юридический адрес: </a:t>
            </a:r>
            <a:br>
              <a:rPr lang="ru-RU" sz="3600" b="1" dirty="0">
                <a:latin typeface="+mn-lt"/>
              </a:rPr>
            </a:br>
            <a:r>
              <a:rPr lang="ru-RU" sz="3600" b="1" dirty="0">
                <a:latin typeface="+mn-lt"/>
              </a:rPr>
              <a:t>Россия, 308007, г. Белгород, ул. Садовая, д.102Б, </a:t>
            </a:r>
            <a:br>
              <a:rPr lang="ru-RU" sz="3600" b="1" dirty="0">
                <a:latin typeface="+mn-lt"/>
              </a:rPr>
            </a:br>
            <a:br>
              <a:rPr lang="ru-RU" sz="3600" b="1" dirty="0">
                <a:latin typeface="+mn-lt"/>
              </a:rPr>
            </a:br>
            <a:r>
              <a:rPr lang="ru-RU" sz="3600" b="1" dirty="0">
                <a:latin typeface="+mn-lt"/>
              </a:rPr>
              <a:t>Место расположения:</a:t>
            </a:r>
            <a:br>
              <a:rPr lang="ru-RU" sz="3600" b="1" dirty="0">
                <a:latin typeface="+mn-lt"/>
              </a:rPr>
            </a:br>
            <a:r>
              <a:rPr lang="ru-RU" sz="3600" b="1" spc="35" dirty="0">
                <a:solidFill>
                  <a:srgbClr val="000000"/>
                </a:solidFill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Россия, 308007, Белгородская область, г. Белгород, ул. Садовая, д. 102Б. </a:t>
            </a:r>
            <a:br>
              <a:rPr lang="ru-RU" b="1" u="sng" dirty="0"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F39553-7F7D-4540-84D6-99D010B9AB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latin typeface="+mj-lt"/>
              </a:rPr>
              <a:t>4.Юридический адрес: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6FFCCD-FB4C-428F-9A7F-56AA36B3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4DAEB3-2211-4CA3-9D23-0143FCF3926F}" type="datetime1">
              <a:rPr lang="ru-RU" smtClean="0"/>
              <a:t>28.05.2020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1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187A4-2801-471E-A17C-69C34B4A3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839433"/>
            <a:ext cx="3517567" cy="104092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300" dirty="0"/>
              <a:t>5.Телефон</a:t>
            </a:r>
            <a:br>
              <a:rPr lang="ru-RU" sz="3300" dirty="0"/>
            </a:br>
            <a:r>
              <a:rPr lang="ru-RU" sz="3300" dirty="0"/>
              <a:t>(факс),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4AF2C4-984A-4E8A-B79B-ED9A4B95A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sz="2000" b="1" dirty="0"/>
              <a:t>8</a:t>
            </a:r>
            <a:r>
              <a:rPr lang="en-US" sz="2000" b="1" dirty="0"/>
              <a:t>-</a:t>
            </a:r>
            <a:r>
              <a:rPr lang="ru-RU" sz="2000" b="1" dirty="0"/>
              <a:t>(472)26-14-01 (факс), </a:t>
            </a:r>
          </a:p>
          <a:p>
            <a:r>
              <a:rPr lang="ru-RU" sz="2000" b="1" dirty="0"/>
              <a:t>26-15-38 (диспетчер), </a:t>
            </a:r>
          </a:p>
          <a:p>
            <a:r>
              <a:rPr lang="ru-RU" sz="2000" b="1" dirty="0"/>
              <a:t>31-33-88 (паспортный стол, бухгалтерия по квартплате); </a:t>
            </a:r>
            <a:endParaRPr lang="en-US" sz="2000" b="1" dirty="0"/>
          </a:p>
          <a:p>
            <a:r>
              <a:rPr lang="en-US" sz="2000" b="1" dirty="0"/>
              <a:t>e</a:t>
            </a:r>
            <a:r>
              <a:rPr lang="ru-RU" sz="2000" b="1" dirty="0"/>
              <a:t>-</a:t>
            </a:r>
            <a:r>
              <a:rPr lang="en-US" sz="2000" b="1" dirty="0"/>
              <a:t>mail</a:t>
            </a:r>
            <a:r>
              <a:rPr lang="ru-RU" sz="2000" b="1" dirty="0"/>
              <a:t>: </a:t>
            </a:r>
            <a:r>
              <a:rPr lang="en-US" sz="2000" b="1" u="sng" dirty="0" err="1">
                <a:hlinkClick r:id="rId2"/>
              </a:rPr>
              <a:t>SKvosxod</a:t>
            </a:r>
            <a:r>
              <a:rPr lang="ru-RU" sz="2000" b="1" u="sng" dirty="0">
                <a:hlinkClick r:id="rId2"/>
              </a:rPr>
              <a:t>.102</a:t>
            </a:r>
            <a:r>
              <a:rPr lang="en-US" sz="2000" b="1" u="sng" dirty="0">
                <a:hlinkClick r:id="rId2"/>
              </a:rPr>
              <a:t>b</a:t>
            </a:r>
            <a:r>
              <a:rPr lang="ru-RU" sz="2000" b="1" u="sng" dirty="0">
                <a:hlinkClick r:id="rId2"/>
              </a:rPr>
              <a:t>@</a:t>
            </a:r>
            <a:r>
              <a:rPr lang="en-US" sz="2000" b="1" u="sng" dirty="0" err="1">
                <a:hlinkClick r:id="rId2"/>
              </a:rPr>
              <a:t>yandex</a:t>
            </a:r>
            <a:r>
              <a:rPr lang="ru-RU" sz="2000" b="1" u="sng" dirty="0">
                <a:hlinkClick r:id="rId2"/>
              </a:rPr>
              <a:t>.</a:t>
            </a:r>
            <a:r>
              <a:rPr lang="en-US" sz="2000" b="1" u="sng" dirty="0" err="1">
                <a:hlinkClick r:id="rId2"/>
              </a:rPr>
              <a:t>ru</a:t>
            </a:r>
            <a:r>
              <a:rPr lang="ru-RU" sz="2000" b="1" u="sng" dirty="0"/>
              <a:t>, </a:t>
            </a:r>
          </a:p>
          <a:p>
            <a:r>
              <a:rPr lang="ru-RU" sz="2000" b="1" u="sng" dirty="0"/>
              <a:t>сайт: </a:t>
            </a:r>
            <a:r>
              <a:rPr lang="en-US" sz="2000" b="1" u="sng" dirty="0"/>
              <a:t> www</a:t>
            </a:r>
            <a:r>
              <a:rPr lang="ru-RU" sz="2000" b="1" u="sng" dirty="0"/>
              <a:t>.</a:t>
            </a:r>
            <a:r>
              <a:rPr lang="en-US" sz="2000" b="1" u="sng" dirty="0"/>
              <a:t>vosxod-31</a:t>
            </a:r>
            <a:r>
              <a:rPr lang="ru-RU" sz="2000" b="1" u="sng" dirty="0"/>
              <a:t>.</a:t>
            </a:r>
            <a:r>
              <a:rPr lang="en-US" sz="2000" b="1" u="sng" dirty="0" err="1"/>
              <a:t>ru</a:t>
            </a:r>
            <a:endParaRPr lang="ru-RU" sz="2000" b="1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E861F-FD2B-4543-BFBE-C8E99BEDF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146515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300" dirty="0">
                <a:latin typeface="+mj-lt"/>
              </a:rPr>
              <a:t>адрес электронной почты: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3A3790-0FB9-4DD4-825B-1678EC851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D0FAC8F-653F-479B-B209-9F30C9091843}" type="datetime1">
              <a:rPr lang="ru-RU" smtClean="0"/>
              <a:t>28.05.2020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259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81B56-C524-49A9-B684-79A5DF2D7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405115"/>
            <a:ext cx="3517567" cy="2475244"/>
          </a:xfrm>
        </p:spPr>
        <p:txBody>
          <a:bodyPr anchor="b">
            <a:normAutofit/>
          </a:bodyPr>
          <a:lstStyle/>
          <a:p>
            <a:r>
              <a:rPr lang="en-US" sz="3300" dirty="0"/>
              <a:t>6</a:t>
            </a:r>
            <a:r>
              <a:rPr lang="ru-RU" sz="3300" dirty="0"/>
              <a:t>.Руководитель </a:t>
            </a:r>
            <a:r>
              <a:rPr lang="ru-RU" sz="1800" dirty="0"/>
              <a:t>(Ф.И.О., должность, контактный телефон)</a:t>
            </a:r>
          </a:p>
        </p:txBody>
      </p:sp>
      <p:pic>
        <p:nvPicPr>
          <p:cNvPr id="8" name="Объект 7" descr="Изображение выглядит как человек, стол, внутрен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E52E377F-DE38-44FA-A4E5-1E16531B6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87" y="1076445"/>
            <a:ext cx="6817489" cy="4687747"/>
          </a:xfr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1615BD7-53C6-42F2-A919-1792ACE1A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endParaRPr lang="ru-RU" dirty="0"/>
          </a:p>
          <a:p>
            <a:r>
              <a:rPr lang="ru-RU" sz="2400" dirty="0"/>
              <a:t>Директор </a:t>
            </a:r>
          </a:p>
          <a:p>
            <a:r>
              <a:rPr lang="ru-RU" sz="2400" dirty="0"/>
              <a:t>ООО «СК «Восход»</a:t>
            </a:r>
          </a:p>
          <a:p>
            <a:r>
              <a:rPr lang="ru-RU" sz="2400" dirty="0"/>
              <a:t>Контактный телефон:</a:t>
            </a:r>
          </a:p>
          <a:p>
            <a:r>
              <a:rPr lang="ru-RU" sz="2400" dirty="0"/>
              <a:t>8-(472)26-14-01</a:t>
            </a:r>
            <a:endParaRPr lang="en-US" sz="24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E207BC-EA51-42D5-BF20-2A5992F4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E289488-0C23-4DC8-A9FA-240659547385}" type="datetime1">
              <a:rPr lang="ru-RU" smtClean="0"/>
              <a:pPr rtl="0">
                <a:spcAft>
                  <a:spcPts val="600"/>
                </a:spcAft>
              </a:pPr>
              <a:t>28.05.2020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51140"/>
      </p:ext>
    </p:extLst>
  </p:cSld>
  <p:clrMapOvr>
    <a:masterClrMapping/>
  </p:clrMapOvr>
</p:sld>
</file>

<file path=ppt/theme/theme1.xml><?xml version="1.0" encoding="utf-8"?>
<a:theme xmlns:a="http://schemas.openxmlformats.org/drawingml/2006/main" name="1_Ретроспектива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95_TF56160789" id="{E9416FAF-F856-40AC-9675-C9B0760B1290}" vid="{1EEFFE07-2D5A-4CA5-A479-4D088CDD8AD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5196</Words>
  <Application>Microsoft Office PowerPoint</Application>
  <PresentationFormat>Широкоэкранный</PresentationFormat>
  <Paragraphs>795</Paragraphs>
  <Slides>45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Arial</vt:lpstr>
      <vt:lpstr>Bookman Old Style</vt:lpstr>
      <vt:lpstr>Calibri</vt:lpstr>
      <vt:lpstr>Franklin Gothic Book</vt:lpstr>
      <vt:lpstr>Franklin Gothic Medium Cond</vt:lpstr>
      <vt:lpstr>Times New Roman</vt:lpstr>
      <vt:lpstr>1_РетроспективаVTI</vt:lpstr>
      <vt:lpstr>Acrobat Document</vt:lpstr>
      <vt:lpstr>Анкета кандидата для занесения на Доску Почета</vt:lpstr>
      <vt:lpstr>«Собрать вместе - есть начало, держаться вместе - есть прогресс, работать вместе - есть успех».</vt:lpstr>
      <vt:lpstr>1.Полное наименование организации:</vt:lpstr>
      <vt:lpstr>2.Дата основания организации:</vt:lpstr>
      <vt:lpstr>3.Вид экономической деятельности:</vt:lpstr>
      <vt:lpstr>3.Вид экономической деятельности</vt:lpstr>
      <vt:lpstr>    Юридический адрес:  Россия, 308007, г. Белгород, ул. Садовая, д.102Б,   Место расположения: Россия, 308007, Белгородская область, г. Белгород, ул. Садовая, д. 102Б.  </vt:lpstr>
      <vt:lpstr>5.Телефон (факс),</vt:lpstr>
      <vt:lpstr>6.Руководитель (Ф.И.О., должность, контактный телефон)</vt:lpstr>
      <vt:lpstr>7.Контактное лицо (Ф.И.О., должность, контактный телефон, адрес электронной почты) </vt:lpstr>
      <vt:lpstr>8.Сведения о деятельности организации</vt:lpstr>
      <vt:lpstr>Презентация PowerPoint</vt:lpstr>
      <vt:lpstr>Структура жилого  фонда ООО «СК «Восход» (в разрезе конструктивных особенностей зданий и этажности) </vt:lpstr>
      <vt:lpstr>Презентация PowerPoint</vt:lpstr>
      <vt:lpstr>Презентация PowerPoint</vt:lpstr>
      <vt:lpstr>Презентация PowerPoint</vt:lpstr>
      <vt:lpstr>Коллективный договор</vt:lpstr>
      <vt:lpstr>Коллективный договор</vt:lpstr>
      <vt:lpstr>Благотворительная и шефская помощь</vt:lpstr>
      <vt:lpstr>Благотворительная и шефская помощь</vt:lpstr>
      <vt:lpstr>Трудоустройство и подготовка кадров </vt:lpstr>
      <vt:lpstr>Презентация PowerPoint</vt:lpstr>
      <vt:lpstr>Презентация PowerPoint</vt:lpstr>
      <vt:lpstr>Презентация PowerPoint</vt:lpstr>
      <vt:lpstr>Презентация PowerPoint</vt:lpstr>
      <vt:lpstr>В рамках реализации Адресной программы проведения капитального ремонта общего имущества, утвержденной постановлением Правительства Белгородской области от 19.08.2013 г. №345-пп «Об утверждении адресной программы проведения капитального ремонта общего имущества в многоквартирных в Белгородской области на 2016-2045 гг.», выполнены работы по комплексному капитальному ремонту:  - 2017 г. - ул. Гагарина, д.2Б;  - 2018 г. - ул. Некрасова, д.25, 25а; пр-кт. Б.Хмельницкого, д.108а, 114, 118, 126;  - 2019 г. - ул. Садовая, д.102Б; пр-кт. Б.Хмельницкого, д.106. В 2020 году запланировано выполнение работ по комплексному капитальному ремонту многоквартирных жилых домов: ул. Студенческая, д.8; ул. Садовая, д. 45 и 106Б.</vt:lpstr>
      <vt:lpstr>Презентация PowerPoint</vt:lpstr>
      <vt:lpstr>Презентация PowerPoint</vt:lpstr>
      <vt:lpstr>Общественная жизнь и позиция</vt:lpstr>
      <vt:lpstr>Презентация PowerPoint</vt:lpstr>
      <vt:lpstr>Финансово-экономические показатели деятельности ООО «СК «Восход»</vt:lpstr>
      <vt:lpstr> Динамика изменения основных финансовых показателей деятельности ООО «СК «Восход» (выручки, себестоимости, чистой прибыли) за 2017-2019 годы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Сотрудники участка санитарного содержания домовладений</vt:lpstr>
      <vt:lpstr>Сотрудники участка по устройству внутренних систем и оборудования и текущего ремонта</vt:lpstr>
      <vt:lpstr>Презентация PowerPoint</vt:lpstr>
      <vt:lpstr> Динамика  изменения доходов и расходов ООО «СК «Восход» за 2018-2019 годы</vt:lpstr>
      <vt:lpstr>Структура  расходов  ООО «СК «Восход» за 2017-2019 г.</vt:lpstr>
      <vt:lpstr>Презентация PowerPoint</vt:lpstr>
      <vt:lpstr> Реализация Федерального закона РФ от 23 ноября 2009 года №261-ФЗ «Об энергосбережении и о повышении энергетической эффективности» </vt:lpstr>
      <vt:lpstr>Согласование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2020-05-26T10:23:11Z</dcterms:created>
  <dcterms:modified xsi:type="dcterms:W3CDTF">2020-05-28T13:38:19Z</dcterms:modified>
</cp:coreProperties>
</file>